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4"/>
  </p:sldMasterIdLst>
  <p:notesMasterIdLst>
    <p:notesMasterId r:id="rId14"/>
  </p:notesMasterIdLst>
  <p:sldIdLst>
    <p:sldId id="264" r:id="rId5"/>
    <p:sldId id="256" r:id="rId6"/>
    <p:sldId id="257" r:id="rId7"/>
    <p:sldId id="258" r:id="rId8"/>
    <p:sldId id="259" r:id="rId9"/>
    <p:sldId id="260" r:id="rId10"/>
    <p:sldId id="262" r:id="rId11"/>
    <p:sldId id="263" r:id="rId12"/>
    <p:sldId id="261" r:id="rId13"/>
  </p:sldIdLst>
  <p:sldSz cx="14630400" cy="8229600"/>
  <p:notesSz cx="8229600" cy="14630400"/>
  <p:embeddedFontLst>
    <p:embeddedFont>
      <p:font typeface="Mangal Pro" panose="00000500000000000000" pitchFamily="2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D8D4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0D4DE2-E7F0-47C6-8D9B-F61688242FC5}" v="1" dt="2026-05-18T17:37:38.9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3" d="100"/>
          <a:sy n="93" d="100"/>
        </p:scale>
        <p:origin x="52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4120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Essential Letters and Sounds | Validated SSP Programme from Oxford ...">
            <a:extLst>
              <a:ext uri="{FF2B5EF4-FFF2-40B4-BE49-F238E27FC236}">
                <a16:creationId xmlns:a16="http://schemas.microsoft.com/office/drawing/2014/main" id="{511D25B5-E238-A2A6-DABE-26751624CD7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162800" y="396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FEAB24-45C2-D3D3-3E77-C1CA61F278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487" y="2362200"/>
            <a:ext cx="12163425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504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93790" y="859500"/>
            <a:ext cx="7377946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GB" sz="4450" noProof="0" dirty="0">
                <a:solidFill>
                  <a:srgbClr val="152D47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Understanding Phase 5 Phonics</a:t>
            </a:r>
            <a:endParaRPr lang="en-GB" sz="44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793789" y="2463665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GB" sz="240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Phase 5 phonics builds on what children learned in Phases 1-4. By now, they can read and spell words with adjacent consonants.</a:t>
            </a:r>
            <a:endParaRPr lang="en-GB" sz="24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793790" y="4440793"/>
            <a:ext cx="7556421" cy="13607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GB" sz="240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Previously taught during Year 1, ELS ensures this phase is taught in Reception to provide a strong foundation for reading fluency and spelling accuracy.</a:t>
            </a:r>
            <a:endParaRPr lang="en-GB" sz="24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B1CF64A-66EC-87FA-B087-2A131F1395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0112" y="1923860"/>
            <a:ext cx="5860288" cy="4381880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41AA923-8D4B-65F4-32A2-4CBED3CDA09C}"/>
              </a:ext>
            </a:extLst>
          </p:cNvPr>
          <p:cNvSpPr/>
          <p:nvPr/>
        </p:nvSpPr>
        <p:spPr>
          <a:xfrm>
            <a:off x="11680864" y="7165240"/>
            <a:ext cx="2949536" cy="106436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93790" y="1047512"/>
            <a:ext cx="571523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GB" sz="4450" noProof="0" dirty="0">
                <a:solidFill>
                  <a:srgbClr val="152D47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Goals of Phase 5 Phonics</a:t>
            </a:r>
            <a:endParaRPr lang="en-GB" sz="44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93790" y="2096453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  <p:txBody>
          <a:bodyPr/>
          <a:lstStyle/>
          <a:p>
            <a:endParaRPr lang="en-GB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860" y="2138958"/>
            <a:ext cx="340162" cy="42529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530906" y="217431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GB" sz="22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Broaden Knowledge</a:t>
            </a:r>
            <a:endParaRPr lang="en-GB" sz="22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1530906" y="2664738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GB" sz="175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Extend phonics understanding with new patterns and rules.</a:t>
            </a:r>
            <a:endParaRPr lang="en-GB" sz="17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8" name="Shape 4"/>
          <p:cNvSpPr/>
          <p:nvPr/>
        </p:nvSpPr>
        <p:spPr>
          <a:xfrm>
            <a:off x="793790" y="3481268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  <p:txBody>
          <a:bodyPr/>
          <a:lstStyle/>
          <a:p>
            <a:endParaRPr lang="en-GB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860" y="3523774"/>
            <a:ext cx="340162" cy="425291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530906" y="35591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GB" sz="22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Increase Speed</a:t>
            </a:r>
            <a:endParaRPr lang="en-GB" sz="22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1" name="Text 6"/>
          <p:cNvSpPr/>
          <p:nvPr/>
        </p:nvSpPr>
        <p:spPr>
          <a:xfrm>
            <a:off x="1530906" y="4049554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GB" sz="175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Develop quicker grapheme recognition and recall and build fluency.</a:t>
            </a:r>
            <a:endParaRPr lang="en-GB" sz="17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2" name="Shape 7"/>
          <p:cNvSpPr/>
          <p:nvPr/>
        </p:nvSpPr>
        <p:spPr>
          <a:xfrm>
            <a:off x="793790" y="4866084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  <p:txBody>
          <a:bodyPr/>
          <a:lstStyle/>
          <a:p>
            <a:endParaRPr lang="en-GB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860" y="4908590"/>
            <a:ext cx="340162" cy="425291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530906" y="494395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GB" sz="22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Learn Alternatives</a:t>
            </a:r>
            <a:endParaRPr lang="en-GB" sz="22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5" name="Text 9"/>
          <p:cNvSpPr/>
          <p:nvPr/>
        </p:nvSpPr>
        <p:spPr>
          <a:xfrm>
            <a:off x="1530906" y="5434370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GB" sz="175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Master new graphemes and alternative phonemes.</a:t>
            </a:r>
            <a:endParaRPr lang="en-GB" sz="17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6" name="Shape 10"/>
          <p:cNvSpPr/>
          <p:nvPr/>
        </p:nvSpPr>
        <p:spPr>
          <a:xfrm>
            <a:off x="793790" y="6250900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  <p:txBody>
          <a:bodyPr/>
          <a:lstStyle/>
          <a:p>
            <a:endParaRPr lang="en-GB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8860" y="6293406"/>
            <a:ext cx="340162" cy="425291"/>
          </a:xfrm>
          <a:prstGeom prst="rect">
            <a:avLst/>
          </a:prstGeom>
        </p:spPr>
      </p:pic>
      <p:sp>
        <p:nvSpPr>
          <p:cNvPr id="18" name="Text 11"/>
          <p:cNvSpPr/>
          <p:nvPr/>
        </p:nvSpPr>
        <p:spPr>
          <a:xfrm>
            <a:off x="1530906" y="632876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GB" sz="22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Build Confidence</a:t>
            </a:r>
            <a:endParaRPr lang="en-GB" sz="22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9" name="Text 12"/>
          <p:cNvSpPr/>
          <p:nvPr/>
        </p:nvSpPr>
        <p:spPr>
          <a:xfrm>
            <a:off x="1530906" y="6819186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GB" sz="175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Tackle more complex words with growing confidence.</a:t>
            </a:r>
            <a:endParaRPr lang="en-GB" sz="17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08663AC1-0A22-0125-0B5D-7F56E12F6D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21665" y="1920717"/>
            <a:ext cx="5292897" cy="4257674"/>
          </a:xfrm>
          <a:prstGeom prst="rect">
            <a:avLst/>
          </a:prstGeom>
        </p:spPr>
      </p:pic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8AAB9594-A3AD-EFB3-F13F-1792394D5844}"/>
              </a:ext>
            </a:extLst>
          </p:cNvPr>
          <p:cNvSpPr/>
          <p:nvPr/>
        </p:nvSpPr>
        <p:spPr>
          <a:xfrm>
            <a:off x="11680864" y="7165240"/>
            <a:ext cx="2949536" cy="106436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349335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GB" sz="4450" noProof="0" dirty="0">
                <a:solidFill>
                  <a:srgbClr val="152D47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What's New in Phase 5?</a:t>
            </a:r>
            <a:endParaRPr lang="en-GB" sz="44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308323" y="335327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GB" sz="3000" noProof="0" dirty="0">
                <a:solidFill>
                  <a:srgbClr val="152D47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Alternative Spellings</a:t>
            </a:r>
            <a:endParaRPr lang="en-GB" sz="30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2308323" y="3831195"/>
            <a:ext cx="488305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GB" sz="250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Children learn different ways to spell the same sound.</a:t>
            </a:r>
            <a:endParaRPr lang="en-GB" sz="25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2304217" y="4700831"/>
            <a:ext cx="397811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GB" sz="250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/ai/ in rain</a:t>
            </a:r>
            <a:endParaRPr lang="en-GB" sz="25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2308323" y="5167077"/>
            <a:ext cx="397811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GB" sz="250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/ay/ in play</a:t>
            </a:r>
            <a:endParaRPr lang="en-GB" sz="25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2308323" y="5692855"/>
            <a:ext cx="397811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GB" sz="250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/a-e/ in make</a:t>
            </a:r>
            <a:endParaRPr lang="en-GB" sz="25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8348067" y="331827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GB" sz="3000" noProof="0" dirty="0">
                <a:solidFill>
                  <a:srgbClr val="152D47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Multi-syllabic Words</a:t>
            </a:r>
            <a:endParaRPr lang="en-GB" sz="30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8358544" y="3755085"/>
            <a:ext cx="5005924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GB" sz="250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Children work with longer words having two or three syllables.</a:t>
            </a:r>
            <a:endParaRPr lang="en-GB" sz="25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8348067" y="4680587"/>
            <a:ext cx="397811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GB" sz="250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sunset</a:t>
            </a:r>
            <a:endParaRPr lang="en-GB" sz="25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8358544" y="5166688"/>
            <a:ext cx="397811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GB" sz="250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playground</a:t>
            </a:r>
            <a:endParaRPr lang="en-GB" sz="25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8358544" y="5652789"/>
            <a:ext cx="397811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GB" sz="250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Saturday</a:t>
            </a:r>
            <a:endParaRPr lang="en-GB" sz="25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57F8B88-826A-B747-72FB-68F2C5961437}"/>
              </a:ext>
            </a:extLst>
          </p:cNvPr>
          <p:cNvSpPr/>
          <p:nvPr/>
        </p:nvSpPr>
        <p:spPr>
          <a:xfrm>
            <a:off x="11680864" y="7165240"/>
            <a:ext cx="2949536" cy="106436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17458" y="2692360"/>
            <a:ext cx="4411028" cy="551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300"/>
              </a:lnSpc>
              <a:buNone/>
            </a:pPr>
            <a:r>
              <a:rPr lang="en-GB" sz="3450" noProof="0" dirty="0">
                <a:solidFill>
                  <a:srgbClr val="152D47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Key Phase 5 Skills</a:t>
            </a:r>
            <a:endParaRPr lang="en-GB" sz="34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458" y="3508296"/>
            <a:ext cx="882134" cy="105858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764149" y="3684627"/>
            <a:ext cx="2205514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GB" sz="20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Split Digraphs</a:t>
            </a:r>
            <a:endParaRPr lang="en-GB" sz="20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1764149" y="4066103"/>
            <a:ext cx="12248793" cy="282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GB" sz="160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Reading and spelling words with a-e, e-e, </a:t>
            </a:r>
            <a:r>
              <a:rPr lang="en-GB" sz="1600" noProof="0" dirty="0" err="1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i</a:t>
            </a:r>
            <a:r>
              <a:rPr lang="en-GB" sz="160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-e, o-e, u-e</a:t>
            </a:r>
            <a:r>
              <a:rPr lang="en-GB" sz="135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.</a:t>
            </a:r>
            <a:endParaRPr lang="en-GB" sz="13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458" y="4566880"/>
            <a:ext cx="882134" cy="105858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764149" y="4743212"/>
            <a:ext cx="2205514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GB" sz="20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Sound Recognition</a:t>
            </a:r>
            <a:endParaRPr lang="en-GB" sz="20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1764149" y="5124688"/>
            <a:ext cx="12248793" cy="282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GB" sz="160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Understanding that same sounds can have different spellings.</a:t>
            </a:r>
            <a:endParaRPr lang="en-GB" sz="16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458" y="5625465"/>
            <a:ext cx="882134" cy="1058585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764149" y="5801797"/>
            <a:ext cx="2205514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GB" sz="20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Grapheme Choice</a:t>
            </a:r>
            <a:endParaRPr lang="en-GB" sz="20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1764149" y="6183273"/>
            <a:ext cx="12248793" cy="282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GB" sz="160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Selecting appropriate letter patterns when spelling words.</a:t>
            </a:r>
            <a:endParaRPr lang="en-GB" sz="16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458" y="6684050"/>
            <a:ext cx="882134" cy="1058585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764149" y="6860381"/>
            <a:ext cx="2205514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GB" sz="20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Quick Recall</a:t>
            </a:r>
            <a:endParaRPr lang="en-GB" sz="20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5" name="Text 8"/>
          <p:cNvSpPr/>
          <p:nvPr/>
        </p:nvSpPr>
        <p:spPr>
          <a:xfrm>
            <a:off x="1764149" y="7241858"/>
            <a:ext cx="12248793" cy="282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GB" sz="160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Recognising and recalling graphemes more rapidly.</a:t>
            </a:r>
            <a:endParaRPr lang="en-GB" sz="16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11666F6-4431-60A5-7983-F3B5391F0274}"/>
              </a:ext>
            </a:extLst>
          </p:cNvPr>
          <p:cNvSpPr/>
          <p:nvPr/>
        </p:nvSpPr>
        <p:spPr>
          <a:xfrm>
            <a:off x="11680864" y="7165240"/>
            <a:ext cx="2949536" cy="106436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20" name="AutoShape 4" descr="Image result for Els Phonics">
            <a:extLst>
              <a:ext uri="{FF2B5EF4-FFF2-40B4-BE49-F238E27FC236}">
                <a16:creationId xmlns:a16="http://schemas.microsoft.com/office/drawing/2014/main" id="{722DE9D4-7242-C156-2581-0F88B618456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162800" y="396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E043EEB0-0FBE-7707-B046-1FEFCE7DC1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1"/>
            <a:ext cx="14630399" cy="225147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280190" y="470475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GB" sz="4450" noProof="0" dirty="0">
                <a:solidFill>
                  <a:srgbClr val="152D47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HRS Words in Phase 5</a:t>
            </a:r>
            <a:endParaRPr lang="en-GB" sz="44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280190" y="1474172"/>
            <a:ext cx="3664863" cy="2633543"/>
          </a:xfrm>
          <a:prstGeom prst="roundRect">
            <a:avLst>
              <a:gd name="adj" fmla="val 1292"/>
            </a:avLst>
          </a:prstGeom>
          <a:solidFill>
            <a:srgbClr val="F2EEEE"/>
          </a:solidFill>
          <a:ln/>
        </p:spPr>
        <p:txBody>
          <a:bodyPr lIns="91440" tIns="45720" rIns="91440" bIns="45720" anchor="t"/>
          <a:lstStyle/>
          <a:p>
            <a:r>
              <a:rPr lang="en-GB" sz="4400" noProof="0" dirty="0">
                <a:latin typeface="Mangal Pro" panose="00000500000000000000" pitchFamily="2" charset="0"/>
                <a:cs typeface="Mangal Pro" panose="00000500000000000000" pitchFamily="2" charset="0"/>
              </a:rPr>
              <a:t>oh</a:t>
            </a:r>
            <a:r>
              <a:rPr lang="en-GB" sz="4400" baseline="0" noProof="0" dirty="0">
                <a:latin typeface="Mangal Pro" panose="00000500000000000000" pitchFamily="2" charset="0"/>
                <a:cs typeface="Mangal Pro" panose="00000500000000000000" pitchFamily="2" charset="0"/>
              </a:rPr>
              <a:t> their people Mr Mrs your ask should very</a:t>
            </a:r>
            <a:endParaRPr lang="en-GB" sz="3600" noProof="0" dirty="0">
              <a:latin typeface="Mangal Pro" panose="00000500000000000000" pitchFamily="2" charset="0"/>
              <a:ea typeface="Calibri" panose="020F0502020204030204"/>
              <a:cs typeface="Mangal Pro" panose="00000500000000000000" pitchFamily="2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6507004" y="211907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GB" sz="2200" noProof="0" dirty="0">
              <a:solidFill>
                <a:srgbClr val="4C4C4D"/>
              </a:solidFill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6507004" y="2609493"/>
            <a:ext cx="321123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2850"/>
              </a:lnSpc>
              <a:buSzPct val="100000"/>
            </a:pPr>
            <a:endParaRPr lang="en-GB" sz="1750" noProof="0" dirty="0">
              <a:solidFill>
                <a:srgbClr val="4C4C4D"/>
              </a:solidFill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6507004" y="3051691"/>
            <a:ext cx="321123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endParaRPr lang="en-GB" sz="1750" noProof="0" dirty="0">
              <a:solidFill>
                <a:srgbClr val="4C4C4D"/>
              </a:solidFill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6507004" y="3493889"/>
            <a:ext cx="321123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endParaRPr lang="en-GB" sz="1750" b="1" noProof="0" dirty="0">
              <a:solidFill>
                <a:srgbClr val="4C4C4D"/>
              </a:solidFill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6507004" y="3936087"/>
            <a:ext cx="321123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endParaRPr lang="en-GB" sz="1750" noProof="0" dirty="0">
              <a:solidFill>
                <a:srgbClr val="4C4C4D"/>
              </a:solidFill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10118348" y="1474172"/>
            <a:ext cx="3664863" cy="2640628"/>
          </a:xfrm>
          <a:prstGeom prst="roundRect">
            <a:avLst>
              <a:gd name="adj" fmla="val 1292"/>
            </a:avLst>
          </a:prstGeom>
          <a:solidFill>
            <a:srgbClr val="F2EEEE"/>
          </a:solidFill>
          <a:ln/>
        </p:spPr>
        <p:txBody>
          <a:bodyPr lIns="91440" tIns="45720" rIns="91440" bIns="45720" anchor="t"/>
          <a:lstStyle/>
          <a:p>
            <a:r>
              <a:rPr lang="en-GB" sz="4400" noProof="0" dirty="0">
                <a:latin typeface="Mangal Pro" panose="00000500000000000000" pitchFamily="2" charset="0"/>
                <a:cs typeface="Mangal Pro" panose="00000500000000000000" pitchFamily="2" charset="0"/>
              </a:rPr>
              <a:t>would could asked house mouse water want </a:t>
            </a:r>
          </a:p>
        </p:txBody>
      </p:sp>
      <p:sp>
        <p:nvSpPr>
          <p:cNvPr id="12" name="Text 9"/>
          <p:cNvSpPr/>
          <p:nvPr/>
        </p:nvSpPr>
        <p:spPr>
          <a:xfrm>
            <a:off x="10398681" y="2609493"/>
            <a:ext cx="321123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endParaRPr lang="en-GB" sz="1750" b="1" noProof="0" dirty="0">
              <a:solidFill>
                <a:srgbClr val="4C4C4D"/>
              </a:solidFill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10398681" y="3051691"/>
            <a:ext cx="321123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endParaRPr lang="en-GB" sz="1750" noProof="0" dirty="0">
              <a:solidFill>
                <a:srgbClr val="4C4C4D"/>
              </a:solidFill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10398681" y="3493889"/>
            <a:ext cx="321123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endParaRPr lang="en-GB" sz="1750" noProof="0" dirty="0">
              <a:solidFill>
                <a:srgbClr val="4C4C4D"/>
              </a:solidFill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10398681" y="3936087"/>
            <a:ext cx="321123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endParaRPr lang="en-GB" sz="1750" noProof="0" dirty="0">
              <a:solidFill>
                <a:srgbClr val="4C4C4D"/>
              </a:solidFill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AE37DD6-6104-D1C1-F079-713014F0B45F}"/>
              </a:ext>
            </a:extLst>
          </p:cNvPr>
          <p:cNvGrpSpPr/>
          <p:nvPr/>
        </p:nvGrpSpPr>
        <p:grpSpPr>
          <a:xfrm>
            <a:off x="6226790" y="4537159"/>
            <a:ext cx="7556421" cy="2633543"/>
            <a:chOff x="6280309" y="5218926"/>
            <a:chExt cx="7556421" cy="2633543"/>
          </a:xfrm>
        </p:grpSpPr>
        <p:sp>
          <p:nvSpPr>
            <p:cNvPr id="16" name="Shape 13"/>
            <p:cNvSpPr/>
            <p:nvPr/>
          </p:nvSpPr>
          <p:spPr>
            <a:xfrm>
              <a:off x="6280309" y="5218926"/>
              <a:ext cx="7556421" cy="2633543"/>
            </a:xfrm>
            <a:prstGeom prst="roundRect">
              <a:avLst>
                <a:gd name="adj" fmla="val 1292"/>
              </a:avLst>
            </a:prstGeom>
            <a:solidFill>
              <a:srgbClr val="F2EEEE"/>
            </a:solidFill>
            <a:ln/>
          </p:spPr>
          <p:txBody>
            <a:bodyPr/>
            <a:lstStyle/>
            <a:p>
              <a:endParaRPr lang="en-GB" noProof="0" dirty="0">
                <a:latin typeface="Mangal Pro" panose="00000500000000000000" pitchFamily="2" charset="0"/>
                <a:cs typeface="Mangal Pro" panose="00000500000000000000" pitchFamily="2" charset="0"/>
              </a:endParaRPr>
            </a:p>
          </p:txBody>
        </p:sp>
        <p:sp>
          <p:nvSpPr>
            <p:cNvPr id="17" name="Text 14"/>
            <p:cNvSpPr/>
            <p:nvPr/>
          </p:nvSpPr>
          <p:spPr>
            <a:xfrm>
              <a:off x="6485275" y="5520956"/>
              <a:ext cx="2835235" cy="354330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marL="0" indent="0" algn="l">
                <a:lnSpc>
                  <a:spcPts val="2750"/>
                </a:lnSpc>
                <a:buNone/>
              </a:pPr>
              <a:r>
                <a:rPr lang="en-GB" sz="2200" noProof="0" dirty="0">
                  <a:solidFill>
                    <a:srgbClr val="4C4C4D"/>
                  </a:solidFill>
                  <a:latin typeface="Mangal Pro" panose="00000500000000000000" pitchFamily="2" charset="0"/>
                  <a:ea typeface="Crimson Pro Semi Bold" pitchFamily="34" charset="-122"/>
                  <a:cs typeface="Mangal Pro" panose="00000500000000000000" pitchFamily="2" charset="0"/>
                </a:rPr>
                <a:t>Learning Strategies</a:t>
              </a:r>
              <a:endParaRPr lang="en-GB" sz="2200" noProof="0" dirty="0">
                <a:latin typeface="Mangal Pro" panose="00000500000000000000" pitchFamily="2" charset="0"/>
                <a:cs typeface="Mangal Pro" panose="00000500000000000000" pitchFamily="2" charset="0"/>
              </a:endParaRPr>
            </a:p>
          </p:txBody>
        </p:sp>
        <p:sp>
          <p:nvSpPr>
            <p:cNvPr id="18" name="Text 15"/>
            <p:cNvSpPr/>
            <p:nvPr/>
          </p:nvSpPr>
          <p:spPr>
            <a:xfrm>
              <a:off x="6507123" y="7243672"/>
              <a:ext cx="7102793" cy="362903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marL="342900" indent="-342900" algn="l">
                <a:lnSpc>
                  <a:spcPts val="2850"/>
                </a:lnSpc>
                <a:buSzPct val="100000"/>
                <a:buChar char="•"/>
              </a:pPr>
              <a:r>
                <a:rPr lang="en-GB" sz="1750" noProof="0" dirty="0">
                  <a:solidFill>
                    <a:srgbClr val="4C4C4D"/>
                  </a:solidFill>
                  <a:latin typeface="Mangal Pro" panose="00000500000000000000" pitchFamily="2" charset="0"/>
                  <a:ea typeface="Heebo" pitchFamily="34" charset="-122"/>
                  <a:cs typeface="Mangal Pro" panose="00000500000000000000" pitchFamily="2" charset="0"/>
                </a:rPr>
                <a:t>Color-coding systems</a:t>
              </a:r>
              <a:endParaRPr lang="en-GB" sz="1750" noProof="0" dirty="0">
                <a:latin typeface="Mangal Pro" panose="00000500000000000000" pitchFamily="2" charset="0"/>
                <a:cs typeface="Mangal Pro" panose="00000500000000000000" pitchFamily="2" charset="0"/>
              </a:endParaRPr>
            </a:p>
          </p:txBody>
        </p:sp>
        <p:sp>
          <p:nvSpPr>
            <p:cNvPr id="19" name="Text 16"/>
            <p:cNvSpPr/>
            <p:nvPr/>
          </p:nvSpPr>
          <p:spPr>
            <a:xfrm>
              <a:off x="6507004" y="5912048"/>
              <a:ext cx="7102793" cy="362903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marL="342900" indent="-342900" algn="l">
                <a:lnSpc>
                  <a:spcPts val="2850"/>
                </a:lnSpc>
                <a:buSzPct val="100000"/>
                <a:buChar char="•"/>
              </a:pPr>
              <a:r>
                <a:rPr lang="en-GB" sz="1750" noProof="0" dirty="0">
                  <a:solidFill>
                    <a:srgbClr val="4C4C4D"/>
                  </a:solidFill>
                  <a:latin typeface="Mangal Pro" panose="00000500000000000000" pitchFamily="2" charset="0"/>
                  <a:ea typeface="Heebo" pitchFamily="34" charset="-122"/>
                  <a:cs typeface="Mangal Pro" panose="00000500000000000000" pitchFamily="2" charset="0"/>
                </a:rPr>
                <a:t>Regular practice- reading and spelling</a:t>
              </a:r>
              <a:endParaRPr lang="en-GB" sz="1750" noProof="0" dirty="0">
                <a:latin typeface="Mangal Pro" panose="00000500000000000000" pitchFamily="2" charset="0"/>
                <a:cs typeface="Mangal Pro" panose="00000500000000000000" pitchFamily="2" charset="0"/>
              </a:endParaRPr>
            </a:p>
          </p:txBody>
        </p:sp>
        <p:sp>
          <p:nvSpPr>
            <p:cNvPr id="20" name="Text 17"/>
            <p:cNvSpPr/>
            <p:nvPr/>
          </p:nvSpPr>
          <p:spPr>
            <a:xfrm>
              <a:off x="6507004" y="6354247"/>
              <a:ext cx="7102793" cy="362903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marL="342900" indent="-342900" algn="l">
                <a:lnSpc>
                  <a:spcPts val="2850"/>
                </a:lnSpc>
                <a:buSzPct val="100000"/>
                <a:buChar char="•"/>
              </a:pPr>
              <a:r>
                <a:rPr lang="en-GB" sz="1750" noProof="0" dirty="0">
                  <a:solidFill>
                    <a:srgbClr val="4C4C4D"/>
                  </a:solidFill>
                  <a:latin typeface="Mangal Pro" panose="00000500000000000000" pitchFamily="2" charset="0"/>
                  <a:ea typeface="Heebo" pitchFamily="34" charset="-122"/>
                  <a:cs typeface="Mangal Pro" panose="00000500000000000000" pitchFamily="2" charset="0"/>
                </a:rPr>
                <a:t>Word walls</a:t>
              </a:r>
              <a:endParaRPr lang="en-GB" sz="1750" noProof="0" dirty="0">
                <a:latin typeface="Mangal Pro" panose="00000500000000000000" pitchFamily="2" charset="0"/>
                <a:cs typeface="Mangal Pro" panose="00000500000000000000" pitchFamily="2" charset="0"/>
              </a:endParaRPr>
            </a:p>
          </p:txBody>
        </p:sp>
        <p:sp>
          <p:nvSpPr>
            <p:cNvPr id="21" name="Text 18"/>
            <p:cNvSpPr/>
            <p:nvPr/>
          </p:nvSpPr>
          <p:spPr>
            <a:xfrm>
              <a:off x="6507004" y="6796445"/>
              <a:ext cx="7102793" cy="362903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marL="342900" indent="-342900" algn="l">
                <a:lnSpc>
                  <a:spcPts val="2850"/>
                </a:lnSpc>
                <a:buSzPct val="100000"/>
                <a:buChar char="•"/>
              </a:pPr>
              <a:r>
                <a:rPr lang="en-GB" sz="1750" noProof="0" dirty="0">
                  <a:solidFill>
                    <a:srgbClr val="4C4C4D"/>
                  </a:solidFill>
                  <a:latin typeface="Mangal Pro" panose="00000500000000000000" pitchFamily="2" charset="0"/>
                  <a:ea typeface="Heebo" pitchFamily="34" charset="-122"/>
                  <a:cs typeface="Mangal Pro" panose="00000500000000000000" pitchFamily="2" charset="0"/>
                </a:rPr>
                <a:t>Memory games</a:t>
              </a:r>
              <a:endParaRPr lang="en-GB" sz="1750" noProof="0" dirty="0">
                <a:latin typeface="Mangal Pro" panose="00000500000000000000" pitchFamily="2" charset="0"/>
                <a:cs typeface="Mangal Pro" panose="00000500000000000000" pitchFamily="2" charset="0"/>
              </a:endParaRPr>
            </a:p>
          </p:txBody>
        </p:sp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FF9BD08-DF8A-D6C0-E8A9-D2366DBC1757}"/>
              </a:ext>
            </a:extLst>
          </p:cNvPr>
          <p:cNvSpPr/>
          <p:nvPr/>
        </p:nvSpPr>
        <p:spPr>
          <a:xfrm>
            <a:off x="11680864" y="7777251"/>
            <a:ext cx="2949536" cy="377131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AD2764FE-E7AF-ABE8-4ABE-BE3A539D41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06" y="1474172"/>
            <a:ext cx="5912651" cy="5696530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AA746690-1D3B-6677-7A07-F10A07F2F710}"/>
              </a:ext>
            </a:extLst>
          </p:cNvPr>
          <p:cNvSpPr/>
          <p:nvPr/>
        </p:nvSpPr>
        <p:spPr>
          <a:xfrm>
            <a:off x="2266950" y="4953000"/>
            <a:ext cx="1647825" cy="981075"/>
          </a:xfrm>
          <a:prstGeom prst="roundRect">
            <a:avLst/>
          </a:prstGeom>
          <a:solidFill>
            <a:srgbClr val="DDD8D4"/>
          </a:solidFill>
          <a:ln>
            <a:solidFill>
              <a:srgbClr val="DDD8D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34628"/>
            <a:ext cx="572845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GB" sz="4450" noProof="0" dirty="0">
                <a:solidFill>
                  <a:srgbClr val="152D47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Signs of Phase 5 Mastery</a:t>
            </a:r>
            <a:endParaRPr lang="en-GB" sz="44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7430" y="1997035"/>
            <a:ext cx="1614011" cy="1306949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864840" y="362438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GB" sz="22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Reading Independence</a:t>
            </a:r>
            <a:endParaRPr lang="en-GB" sz="22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5864840" y="4037171"/>
            <a:ext cx="412658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GB" sz="175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Growing confidence with unfamiliar texts and alien words</a:t>
            </a:r>
            <a:endParaRPr lang="en-GB" sz="17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7" name="Shape 3"/>
          <p:cNvSpPr/>
          <p:nvPr/>
        </p:nvSpPr>
        <p:spPr>
          <a:xfrm>
            <a:off x="4918115" y="3317081"/>
            <a:ext cx="8861822" cy="15240"/>
          </a:xfrm>
          <a:prstGeom prst="roundRect">
            <a:avLst>
              <a:gd name="adj" fmla="val 223256"/>
            </a:avLst>
          </a:prstGeom>
          <a:solidFill>
            <a:srgbClr val="D8D4D4"/>
          </a:solidFill>
          <a:ln/>
        </p:spPr>
        <p:txBody>
          <a:bodyPr/>
          <a:lstStyle/>
          <a:p>
            <a:endParaRPr lang="en-GB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424" y="3360658"/>
            <a:ext cx="3228022" cy="1306949"/>
          </a:xfrm>
          <a:prstGeom prst="rect">
            <a:avLst/>
          </a:prstGeom>
        </p:spPr>
      </p:pic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4892" y="2654556"/>
            <a:ext cx="318968" cy="398621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5088255" y="229909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GB" sz="22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Spelling Accuracy</a:t>
            </a:r>
            <a:endParaRPr lang="en-GB" sz="22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1" name="Text 5"/>
          <p:cNvSpPr/>
          <p:nvPr/>
        </p:nvSpPr>
        <p:spPr>
          <a:xfrm>
            <a:off x="5088255" y="2652771"/>
            <a:ext cx="371653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GB" sz="175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Correctly writing multi-syllable words</a:t>
            </a:r>
            <a:endParaRPr lang="en-GB" sz="17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2" name="Shape 6"/>
          <p:cNvSpPr/>
          <p:nvPr/>
        </p:nvSpPr>
        <p:spPr>
          <a:xfrm>
            <a:off x="5725120" y="4680704"/>
            <a:ext cx="8054816" cy="15240"/>
          </a:xfrm>
          <a:prstGeom prst="roundRect">
            <a:avLst>
              <a:gd name="adj" fmla="val 223256"/>
            </a:avLst>
          </a:prstGeom>
          <a:solidFill>
            <a:srgbClr val="D8D4D4"/>
          </a:solidFill>
          <a:ln/>
        </p:spPr>
        <p:txBody>
          <a:bodyPr/>
          <a:lstStyle/>
          <a:p>
            <a:endParaRPr lang="en-GB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33418" y="4724281"/>
            <a:ext cx="4842034" cy="1306949"/>
          </a:xfrm>
          <a:prstGeom prst="rect">
            <a:avLst/>
          </a:prstGeom>
        </p:spPr>
      </p:pic>
      <p:pic>
        <p:nvPicPr>
          <p:cNvPr id="14" name="Image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94892" y="5178385"/>
            <a:ext cx="318968" cy="398621"/>
          </a:xfrm>
          <a:prstGeom prst="rect">
            <a:avLst/>
          </a:prstGeom>
        </p:spPr>
      </p:pic>
      <p:sp>
        <p:nvSpPr>
          <p:cNvPr id="15" name="Text 7"/>
          <p:cNvSpPr/>
          <p:nvPr/>
        </p:nvSpPr>
        <p:spPr>
          <a:xfrm>
            <a:off x="6702266" y="4951095"/>
            <a:ext cx="304240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GB" sz="22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Sound-Letter Recognition</a:t>
            </a:r>
            <a:endParaRPr lang="en-GB" sz="22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6" name="Text 8"/>
          <p:cNvSpPr/>
          <p:nvPr/>
        </p:nvSpPr>
        <p:spPr>
          <a:xfrm>
            <a:off x="6702266" y="5441513"/>
            <a:ext cx="362557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GB" sz="175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Quick recall of all taught graphemes</a:t>
            </a:r>
            <a:endParaRPr lang="en-GB" sz="17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7" name="Shape 9"/>
          <p:cNvSpPr/>
          <p:nvPr/>
        </p:nvSpPr>
        <p:spPr>
          <a:xfrm>
            <a:off x="6532126" y="6044327"/>
            <a:ext cx="7247811" cy="15240"/>
          </a:xfrm>
          <a:prstGeom prst="roundRect">
            <a:avLst>
              <a:gd name="adj" fmla="val 223256"/>
            </a:avLst>
          </a:prstGeom>
          <a:solidFill>
            <a:srgbClr val="D8D4D4"/>
          </a:solidFill>
          <a:ln/>
        </p:spPr>
        <p:txBody>
          <a:bodyPr/>
          <a:lstStyle/>
          <a:p>
            <a:endParaRPr lang="en-GB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6294" y="6087904"/>
            <a:ext cx="6456164" cy="1306949"/>
          </a:xfrm>
          <a:prstGeom prst="rect">
            <a:avLst/>
          </a:prstGeom>
        </p:spPr>
      </p:pic>
      <p:pic>
        <p:nvPicPr>
          <p:cNvPr id="19" name="Image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94773" y="6542008"/>
            <a:ext cx="318968" cy="398621"/>
          </a:xfrm>
          <a:prstGeom prst="rect">
            <a:avLst/>
          </a:prstGeom>
        </p:spPr>
      </p:pic>
      <p:sp>
        <p:nvSpPr>
          <p:cNvPr id="20" name="Text 10"/>
          <p:cNvSpPr/>
          <p:nvPr/>
        </p:nvSpPr>
        <p:spPr>
          <a:xfrm>
            <a:off x="7509272" y="631471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GB" sz="22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Phonics Application</a:t>
            </a:r>
            <a:endParaRPr lang="en-GB" sz="22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21" name="Text 11"/>
          <p:cNvSpPr/>
          <p:nvPr/>
        </p:nvSpPr>
        <p:spPr>
          <a:xfrm>
            <a:off x="7509272" y="6805136"/>
            <a:ext cx="4411504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GB" sz="175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Using phonics as primary decoding strategy</a:t>
            </a:r>
            <a:endParaRPr lang="en-GB" sz="17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88F221AC-A6CE-DBF4-FA49-56D55D4214FE}"/>
              </a:ext>
            </a:extLst>
          </p:cNvPr>
          <p:cNvSpPr/>
          <p:nvPr/>
        </p:nvSpPr>
        <p:spPr>
          <a:xfrm>
            <a:off x="11680864" y="7165240"/>
            <a:ext cx="2949536" cy="106436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23" name="Image 1" descr="preencoded.png">
            <a:extLst>
              <a:ext uri="{FF2B5EF4-FFF2-40B4-BE49-F238E27FC236}">
                <a16:creationId xmlns:a16="http://schemas.microsoft.com/office/drawing/2014/main" id="{F9E1A84E-8075-9CA0-8946-66BC0DA3FEA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94773" y="3806367"/>
            <a:ext cx="318968" cy="39862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51109"/>
            <a:ext cx="591954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GB" sz="4450" noProof="0" dirty="0">
                <a:solidFill>
                  <a:srgbClr val="152D47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Resources and Next Steps</a:t>
            </a:r>
            <a:endParaRPr lang="en-GB" sz="44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1857256" y="286154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GB" sz="22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Home Practice</a:t>
            </a:r>
            <a:endParaRPr lang="en-GB" sz="22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93790" y="3351967"/>
            <a:ext cx="389870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850"/>
              </a:lnSpc>
              <a:buNone/>
            </a:pPr>
            <a:r>
              <a:rPr lang="en-GB" sz="175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HRS spell words both spelling and reading to overlearn and embed.</a:t>
            </a:r>
            <a:endParaRPr lang="en-GB" sz="17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653" y="2413516"/>
            <a:ext cx="4564975" cy="4564975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6731" y="3176588"/>
            <a:ext cx="339328" cy="42422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9937790" y="286154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GB" sz="22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Decodable Books</a:t>
            </a:r>
            <a:endParaRPr lang="en-GB" sz="22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8" name="Text 4"/>
          <p:cNvSpPr/>
          <p:nvPr/>
        </p:nvSpPr>
        <p:spPr>
          <a:xfrm>
            <a:off x="9937790" y="3351967"/>
            <a:ext cx="3898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GB" sz="1750" noProof="0" dirty="0">
                <a:solidFill>
                  <a:srgbClr val="4C4C4D"/>
                </a:solidFill>
                <a:latin typeface="Mangal Pro" panose="00000500000000000000" pitchFamily="2" charset="0"/>
                <a:cs typeface="Mangal Pro" panose="00000500000000000000" pitchFamily="2" charset="0"/>
              </a:rPr>
              <a:t>The books we send home are matched to the teaching week. This enables the children to put their learning into practise.</a:t>
            </a:r>
            <a:endParaRPr lang="en-GB" sz="17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2653" y="2413516"/>
            <a:ext cx="4564975" cy="4564975"/>
          </a:xfrm>
          <a:prstGeom prst="rect">
            <a:avLst/>
          </a:prstGeom>
        </p:spPr>
      </p:pic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52604" y="3565088"/>
            <a:ext cx="339328" cy="42422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9937790" y="531411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GB" sz="22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Digital Resources</a:t>
            </a:r>
            <a:endParaRPr lang="en-GB" sz="22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9937790" y="5804535"/>
            <a:ext cx="3898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GB" sz="175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Explore apps and games that reinforce phonics learning.</a:t>
            </a:r>
            <a:endParaRPr lang="en-GB" sz="17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32653" y="2413516"/>
            <a:ext cx="4564975" cy="4564975"/>
          </a:xfrm>
          <a:prstGeom prst="rect">
            <a:avLst/>
          </a:prstGeom>
        </p:spPr>
      </p:pic>
      <p:pic>
        <p:nvPicPr>
          <p:cNvPr id="14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64103" y="5790962"/>
            <a:ext cx="339328" cy="424220"/>
          </a:xfrm>
          <a:prstGeom prst="rect">
            <a:avLst/>
          </a:prstGeom>
        </p:spPr>
      </p:pic>
      <p:sp>
        <p:nvSpPr>
          <p:cNvPr id="15" name="Text 7"/>
          <p:cNvSpPr/>
          <p:nvPr/>
        </p:nvSpPr>
        <p:spPr>
          <a:xfrm>
            <a:off x="1857256" y="531411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GB" sz="22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Revisit previous taught GPCs</a:t>
            </a:r>
            <a:endParaRPr lang="en-GB" sz="22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6" name="Text 8"/>
          <p:cNvSpPr/>
          <p:nvPr/>
        </p:nvSpPr>
        <p:spPr>
          <a:xfrm>
            <a:off x="793790" y="5804535"/>
            <a:ext cx="389870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850"/>
              </a:lnSpc>
              <a:buNone/>
            </a:pPr>
            <a:r>
              <a:rPr lang="en-GB" sz="175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Revisit previously taught GPCs through flash cards etc.</a:t>
            </a:r>
            <a:endParaRPr lang="en-GB" sz="17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pic>
        <p:nvPicPr>
          <p:cNvPr id="17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32653" y="2413516"/>
            <a:ext cx="4564975" cy="4564975"/>
          </a:xfrm>
          <a:prstGeom prst="rect">
            <a:avLst/>
          </a:prstGeom>
        </p:spPr>
      </p:pic>
      <p:pic>
        <p:nvPicPr>
          <p:cNvPr id="18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38230" y="5402461"/>
            <a:ext cx="339328" cy="424220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E518F61-AF3E-B51B-6DB8-93CA8C145C5D}"/>
              </a:ext>
            </a:extLst>
          </p:cNvPr>
          <p:cNvSpPr/>
          <p:nvPr/>
        </p:nvSpPr>
        <p:spPr>
          <a:xfrm>
            <a:off x="11680864" y="7165240"/>
            <a:ext cx="2949536" cy="106436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498640"/>
            <a:ext cx="734198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GB" sz="4450" noProof="0" dirty="0">
                <a:solidFill>
                  <a:srgbClr val="152D47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Supporting Your Child at Home</a:t>
            </a:r>
            <a:endParaRPr lang="en-GB" sz="44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793790" y="551473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GB" sz="22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Daily Reading</a:t>
            </a:r>
            <a:endParaRPr lang="en-GB" sz="22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793790" y="6005155"/>
            <a:ext cx="415861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GB" sz="175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Use decodable books at the appropriate level. Focus on phonics-based reading.</a:t>
            </a:r>
            <a:endParaRPr lang="en-GB" sz="17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5235893" y="551473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GB" sz="22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Word Games</a:t>
            </a:r>
            <a:endParaRPr lang="en-GB" sz="22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8" name="Text 4"/>
          <p:cNvSpPr/>
          <p:nvPr/>
        </p:nvSpPr>
        <p:spPr>
          <a:xfrm>
            <a:off x="5235893" y="6005155"/>
            <a:ext cx="415861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GB" sz="175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Play games focusing on alternative pronunciations and spelling patterns.</a:t>
            </a:r>
            <a:endParaRPr lang="en-GB" sz="17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0" name="Text 5"/>
          <p:cNvSpPr/>
          <p:nvPr/>
        </p:nvSpPr>
        <p:spPr>
          <a:xfrm>
            <a:off x="9677995" y="551473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GB" sz="2200" noProof="0" dirty="0">
                <a:solidFill>
                  <a:srgbClr val="4C4C4D"/>
                </a:solidFill>
                <a:latin typeface="Mangal Pro" panose="00000500000000000000" pitchFamily="2" charset="0"/>
                <a:ea typeface="Crimson Pro Semi Bold" pitchFamily="34" charset="-122"/>
                <a:cs typeface="Mangal Pro" panose="00000500000000000000" pitchFamily="2" charset="0"/>
              </a:rPr>
              <a:t>Word Banks</a:t>
            </a:r>
            <a:endParaRPr lang="en-GB" sz="220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1" name="Text 6"/>
          <p:cNvSpPr/>
          <p:nvPr/>
        </p:nvSpPr>
        <p:spPr>
          <a:xfrm>
            <a:off x="9677995" y="6005155"/>
            <a:ext cx="415861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GB" sz="1750" noProof="0" dirty="0">
                <a:solidFill>
                  <a:srgbClr val="4C4C4D"/>
                </a:solidFill>
                <a:latin typeface="Mangal Pro" panose="00000500000000000000" pitchFamily="2" charset="0"/>
                <a:ea typeface="Heebo" pitchFamily="34" charset="-122"/>
                <a:cs typeface="Mangal Pro" panose="00000500000000000000" pitchFamily="2" charset="0"/>
              </a:rPr>
              <a:t>Create collections of words with similar spelling patterns.</a:t>
            </a:r>
            <a:endParaRPr lang="en-GB" sz="1750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D708E47-F014-5129-C7EC-132D76503FF9}"/>
              </a:ext>
            </a:extLst>
          </p:cNvPr>
          <p:cNvSpPr/>
          <p:nvPr/>
        </p:nvSpPr>
        <p:spPr>
          <a:xfrm>
            <a:off x="11680864" y="7165240"/>
            <a:ext cx="2949536" cy="106436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noProof="0" dirty="0">
              <a:latin typeface="Mangal Pro" panose="00000500000000000000" pitchFamily="2" charset="0"/>
              <a:cs typeface="Mangal Pro" panose="00000500000000000000" pitchFamily="2" charset="0"/>
            </a:endParaRPr>
          </a:p>
        </p:txBody>
      </p:sp>
      <p:sp>
        <p:nvSpPr>
          <p:cNvPr id="13" name="AutoShape 2" descr="Image result for reading with a child">
            <a:extLst>
              <a:ext uri="{FF2B5EF4-FFF2-40B4-BE49-F238E27FC236}">
                <a16:creationId xmlns:a16="http://schemas.microsoft.com/office/drawing/2014/main" id="{6CAC329D-8DEE-6226-B885-0C9F216ABEE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162800" y="396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136242C-7E4F-7C28-BE71-60941584B7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959" y="2661047"/>
            <a:ext cx="4158615" cy="2570202"/>
          </a:xfrm>
          <a:prstGeom prst="rect">
            <a:avLst/>
          </a:prstGeom>
        </p:spPr>
      </p:pic>
      <p:sp>
        <p:nvSpPr>
          <p:cNvPr id="16" name="AutoShape 4" descr="People Playing Scrabble Scrabble Lovers Meet Weekly For Games">
            <a:extLst>
              <a:ext uri="{FF2B5EF4-FFF2-40B4-BE49-F238E27FC236}">
                <a16:creationId xmlns:a16="http://schemas.microsoft.com/office/drawing/2014/main" id="{6E7D3595-BE62-35C2-1BE0-E4EEE915F4F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315200" y="411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D2430A3-EC74-6D45-8E4D-ED35AAB730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2405" y="2661047"/>
            <a:ext cx="4158615" cy="2570202"/>
          </a:xfrm>
          <a:prstGeom prst="rect">
            <a:avLst/>
          </a:prstGeom>
        </p:spPr>
      </p:pic>
      <p:sp>
        <p:nvSpPr>
          <p:cNvPr id="19" name="AutoShape 6" descr="Image result for child writing in a notebook">
            <a:extLst>
              <a:ext uri="{FF2B5EF4-FFF2-40B4-BE49-F238E27FC236}">
                <a16:creationId xmlns:a16="http://schemas.microsoft.com/office/drawing/2014/main" id="{00A641BE-5ED6-9F04-2E69-E03BF0B48BD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467600" y="42672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32F900B-C614-D942-4B4C-6BE3E2C29A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94507" y="2661047"/>
            <a:ext cx="4158615" cy="256132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7729044-46a1-47ef-8ad6-fd6d4ca22741">
      <Terms xmlns="http://schemas.microsoft.com/office/infopath/2007/PartnerControls"/>
    </lcf76f155ced4ddcb4097134ff3c332f>
    <TaxCatchAll xmlns="b362971c-1866-4d7f-95e5-72fab808058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FA6030F356324DA2185132283D3F93" ma:contentTypeVersion="15" ma:contentTypeDescription="Create a new document." ma:contentTypeScope="" ma:versionID="fec4f76d1a78e4431bbd682c986dcce1">
  <xsd:schema xmlns:xsd="http://www.w3.org/2001/XMLSchema" xmlns:xs="http://www.w3.org/2001/XMLSchema" xmlns:p="http://schemas.microsoft.com/office/2006/metadata/properties" xmlns:ns2="17729044-46a1-47ef-8ad6-fd6d4ca22741" xmlns:ns3="b362971c-1866-4d7f-95e5-72fab8080585" targetNamespace="http://schemas.microsoft.com/office/2006/metadata/properties" ma:root="true" ma:fieldsID="322c39248a80300544899c3be847590c" ns2:_="" ns3:_="">
    <xsd:import namespace="17729044-46a1-47ef-8ad6-fd6d4ca22741"/>
    <xsd:import namespace="b362971c-1866-4d7f-95e5-72fab808058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29044-46a1-47ef-8ad6-fd6d4ca2274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3c03004e-6679-4102-ac39-55c06a3e43d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62971c-1866-4d7f-95e5-72fab808058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f72e8893-ec26-4074-b575-9f0e7810a711}" ma:internalName="TaxCatchAll" ma:showField="CatchAllData" ma:web="b362971c-1866-4d7f-95e5-72fab808058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17BFF9C-51A1-480D-B97D-3F7D0228E2C8}">
  <ds:schemaRefs>
    <ds:schemaRef ds:uri="http://purl.org/dc/dcmitype/"/>
    <ds:schemaRef ds:uri="http://schemas.openxmlformats.org/package/2006/metadata/core-properties"/>
    <ds:schemaRef ds:uri="b362971c-1866-4d7f-95e5-72fab8080585"/>
    <ds:schemaRef ds:uri="http://schemas.microsoft.com/office/2006/documentManagement/types"/>
    <ds:schemaRef ds:uri="http://schemas.microsoft.com/office/infopath/2007/PartnerControls"/>
    <ds:schemaRef ds:uri="http://purl.org/dc/terms/"/>
    <ds:schemaRef ds:uri="17729044-46a1-47ef-8ad6-fd6d4ca22741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3CD07840-5C1A-4D0C-9790-E353F9C018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739B11-4CBA-499C-8D54-DD2C52DFEF54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391</Words>
  <Application>Microsoft Office PowerPoint</Application>
  <PresentationFormat>Custom</PresentationFormat>
  <Paragraphs>73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Mangal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Claire Parmley</cp:lastModifiedBy>
  <cp:revision>26</cp:revision>
  <dcterms:created xsi:type="dcterms:W3CDTF">2025-05-21T14:04:42Z</dcterms:created>
  <dcterms:modified xsi:type="dcterms:W3CDTF">2026-05-21T09:52:36Z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0x01010033FA6030F356324DA2185132283D3F93</vt:lpwstr>
  </property>
  <property fmtid="{D5CDD505-2E9C-101B-9397-08002B2CF9AE}" pid="3" name="MediaServiceImageTags">
    <vt:lpwstr/>
  </property>
</Properties>
</file>