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8254F7E-C06F-4B35-8A41-F49D65DB9F88}" v="7" dt="2026-05-19T16:45:28.8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96" y="1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aron McDonagh" userId="874f6fa8-30f8-4330-b81f-de944d85ef83" providerId="ADAL" clId="{F3127842-13FE-4967-89D8-096B50B916FB}"/>
    <pc:docChg chg="undo custSel addSld modSld">
      <pc:chgData name="Aaron McDonagh" userId="874f6fa8-30f8-4330-b81f-de944d85ef83" providerId="ADAL" clId="{F3127842-13FE-4967-89D8-096B50B916FB}" dt="2026-05-19T16:46:16.602" v="169" actId="5793"/>
      <pc:docMkLst>
        <pc:docMk/>
      </pc:docMkLst>
      <pc:sldChg chg="addSp modSp mod setBg addAnim">
        <pc:chgData name="Aaron McDonagh" userId="874f6fa8-30f8-4330-b81f-de944d85ef83" providerId="ADAL" clId="{F3127842-13FE-4967-89D8-096B50B916FB}" dt="2026-05-19T16:39:33.742" v="1"/>
        <pc:sldMkLst>
          <pc:docMk/>
          <pc:sldMk cId="3486628401" sldId="256"/>
        </pc:sldMkLst>
        <pc:spChg chg="mod">
          <ac:chgData name="Aaron McDonagh" userId="874f6fa8-30f8-4330-b81f-de944d85ef83" providerId="ADAL" clId="{F3127842-13FE-4967-89D8-096B50B916FB}" dt="2026-05-19T16:39:33.742" v="0" actId="26606"/>
          <ac:spMkLst>
            <pc:docMk/>
            <pc:sldMk cId="3486628401" sldId="256"/>
            <ac:spMk id="2" creationId="{C0DDD5DD-CC15-D1CD-74FB-55C67E916079}"/>
          </ac:spMkLst>
        </pc:spChg>
        <pc:spChg chg="add">
          <ac:chgData name="Aaron McDonagh" userId="874f6fa8-30f8-4330-b81f-de944d85ef83" providerId="ADAL" clId="{F3127842-13FE-4967-89D8-096B50B916FB}" dt="2026-05-19T16:39:33.742" v="0" actId="26606"/>
          <ac:spMkLst>
            <pc:docMk/>
            <pc:sldMk cId="3486628401" sldId="256"/>
            <ac:spMk id="7" creationId="{D278ADA9-6383-4BDD-80D2-8899A402687B}"/>
          </ac:spMkLst>
        </pc:spChg>
        <pc:spChg chg="add">
          <ac:chgData name="Aaron McDonagh" userId="874f6fa8-30f8-4330-b81f-de944d85ef83" providerId="ADAL" clId="{F3127842-13FE-4967-89D8-096B50B916FB}" dt="2026-05-19T16:39:33.742" v="0" actId="26606"/>
          <ac:spMkLst>
            <pc:docMk/>
            <pc:sldMk cId="3486628401" sldId="256"/>
            <ac:spMk id="9" creationId="{484B7147-B0F6-40ED-B5A2-FF72BC8198B6}"/>
          </ac:spMkLst>
        </pc:spChg>
        <pc:spChg chg="add">
          <ac:chgData name="Aaron McDonagh" userId="874f6fa8-30f8-4330-b81f-de944d85ef83" providerId="ADAL" clId="{F3127842-13FE-4967-89D8-096B50B916FB}" dt="2026-05-19T16:39:33.742" v="0" actId="26606"/>
          <ac:spMkLst>
            <pc:docMk/>
            <pc:sldMk cId="3486628401" sldId="256"/>
            <ac:spMk id="11" creationId="{B36D2DE0-0628-4A9A-A59D-7BA8B5EB3022}"/>
          </ac:spMkLst>
        </pc:spChg>
        <pc:spChg chg="add">
          <ac:chgData name="Aaron McDonagh" userId="874f6fa8-30f8-4330-b81f-de944d85ef83" providerId="ADAL" clId="{F3127842-13FE-4967-89D8-096B50B916FB}" dt="2026-05-19T16:39:33.742" v="0" actId="26606"/>
          <ac:spMkLst>
            <pc:docMk/>
            <pc:sldMk cId="3486628401" sldId="256"/>
            <ac:spMk id="13" creationId="{48E405C9-94BE-41DA-928C-DEC9A8550E9F}"/>
          </ac:spMkLst>
        </pc:spChg>
        <pc:spChg chg="add">
          <ac:chgData name="Aaron McDonagh" userId="874f6fa8-30f8-4330-b81f-de944d85ef83" providerId="ADAL" clId="{F3127842-13FE-4967-89D8-096B50B916FB}" dt="2026-05-19T16:39:33.742" v="0" actId="26606"/>
          <ac:spMkLst>
            <pc:docMk/>
            <pc:sldMk cId="3486628401" sldId="256"/>
            <ac:spMk id="15" creationId="{D2091A72-D5BB-42AC-8FD3-F7747D90861E}"/>
          </ac:spMkLst>
        </pc:spChg>
        <pc:spChg chg="add">
          <ac:chgData name="Aaron McDonagh" userId="874f6fa8-30f8-4330-b81f-de944d85ef83" providerId="ADAL" clId="{F3127842-13FE-4967-89D8-096B50B916FB}" dt="2026-05-19T16:39:33.742" v="0" actId="26606"/>
          <ac:spMkLst>
            <pc:docMk/>
            <pc:sldMk cId="3486628401" sldId="256"/>
            <ac:spMk id="17" creationId="{6ED12BFC-A737-46AF-8411-481112D54B0C}"/>
          </ac:spMkLst>
        </pc:spChg>
      </pc:sldChg>
      <pc:sldChg chg="addSp delSp modSp mod">
        <pc:chgData name="Aaron McDonagh" userId="874f6fa8-30f8-4330-b81f-de944d85ef83" providerId="ADAL" clId="{F3127842-13FE-4967-89D8-096B50B916FB}" dt="2026-05-19T16:43:07.492" v="93" actId="27636"/>
        <pc:sldMkLst>
          <pc:docMk/>
          <pc:sldMk cId="3376626857" sldId="259"/>
        </pc:sldMkLst>
        <pc:spChg chg="del">
          <ac:chgData name="Aaron McDonagh" userId="874f6fa8-30f8-4330-b81f-de944d85ef83" providerId="ADAL" clId="{F3127842-13FE-4967-89D8-096B50B916FB}" dt="2026-05-19T16:39:59.133" v="2" actId="478"/>
          <ac:spMkLst>
            <pc:docMk/>
            <pc:sldMk cId="3376626857" sldId="259"/>
            <ac:spMk id="8" creationId="{10F08EE0-ABA7-5E23-2C6E-5B68D138AD8C}"/>
          </ac:spMkLst>
        </pc:spChg>
        <pc:spChg chg="add mod">
          <ac:chgData name="Aaron McDonagh" userId="874f6fa8-30f8-4330-b81f-de944d85ef83" providerId="ADAL" clId="{F3127842-13FE-4967-89D8-096B50B916FB}" dt="2026-05-19T16:43:07.492" v="93" actId="27636"/>
          <ac:spMkLst>
            <pc:docMk/>
            <pc:sldMk cId="3376626857" sldId="259"/>
            <ac:spMk id="9" creationId="{D22F8747-EA13-DB39-9158-D59DB0F3FDFA}"/>
          </ac:spMkLst>
        </pc:spChg>
      </pc:sldChg>
      <pc:sldChg chg="addSp modSp new mod setBg">
        <pc:chgData name="Aaron McDonagh" userId="874f6fa8-30f8-4330-b81f-de944d85ef83" providerId="ADAL" clId="{F3127842-13FE-4967-89D8-096B50B916FB}" dt="2026-05-19T16:45:21.190" v="137" actId="26606"/>
        <pc:sldMkLst>
          <pc:docMk/>
          <pc:sldMk cId="2785703274" sldId="260"/>
        </pc:sldMkLst>
        <pc:spChg chg="mod">
          <ac:chgData name="Aaron McDonagh" userId="874f6fa8-30f8-4330-b81f-de944d85ef83" providerId="ADAL" clId="{F3127842-13FE-4967-89D8-096B50B916FB}" dt="2026-05-19T16:45:21.190" v="137" actId="26606"/>
          <ac:spMkLst>
            <pc:docMk/>
            <pc:sldMk cId="2785703274" sldId="260"/>
            <ac:spMk id="2" creationId="{73E38DC1-5A3B-8D1E-3F34-F1F7DC17296B}"/>
          </ac:spMkLst>
        </pc:spChg>
        <pc:spChg chg="mod">
          <ac:chgData name="Aaron McDonagh" userId="874f6fa8-30f8-4330-b81f-de944d85ef83" providerId="ADAL" clId="{F3127842-13FE-4967-89D8-096B50B916FB}" dt="2026-05-19T16:45:21.190" v="137" actId="26606"/>
          <ac:spMkLst>
            <pc:docMk/>
            <pc:sldMk cId="2785703274" sldId="260"/>
            <ac:spMk id="3" creationId="{AF9DD521-2D91-0CDC-EAFA-0F272108CA09}"/>
          </ac:spMkLst>
        </pc:spChg>
        <pc:spChg chg="add">
          <ac:chgData name="Aaron McDonagh" userId="874f6fa8-30f8-4330-b81f-de944d85ef83" providerId="ADAL" clId="{F3127842-13FE-4967-89D8-096B50B916FB}" dt="2026-05-19T16:45:21.190" v="137" actId="26606"/>
          <ac:spMkLst>
            <pc:docMk/>
            <pc:sldMk cId="2785703274" sldId="260"/>
            <ac:spMk id="8" creationId="{907EF6B7-1338-4443-8C46-6A318D952DFD}"/>
          </ac:spMkLst>
        </pc:spChg>
        <pc:spChg chg="add">
          <ac:chgData name="Aaron McDonagh" userId="874f6fa8-30f8-4330-b81f-de944d85ef83" providerId="ADAL" clId="{F3127842-13FE-4967-89D8-096B50B916FB}" dt="2026-05-19T16:45:21.190" v="137" actId="26606"/>
          <ac:spMkLst>
            <pc:docMk/>
            <pc:sldMk cId="2785703274" sldId="260"/>
            <ac:spMk id="10" creationId="{DAAE4CDD-124C-4DCF-9584-B6033B545DD5}"/>
          </ac:spMkLst>
        </pc:spChg>
        <pc:spChg chg="add">
          <ac:chgData name="Aaron McDonagh" userId="874f6fa8-30f8-4330-b81f-de944d85ef83" providerId="ADAL" clId="{F3127842-13FE-4967-89D8-096B50B916FB}" dt="2026-05-19T16:45:21.190" v="137" actId="26606"/>
          <ac:spMkLst>
            <pc:docMk/>
            <pc:sldMk cId="2785703274" sldId="260"/>
            <ac:spMk id="12" creationId="{081E4A58-353D-44AE-B2FC-2A74E2E400F7}"/>
          </ac:spMkLst>
        </pc:spChg>
      </pc:sldChg>
      <pc:sldChg chg="addSp modSp new mod setBg">
        <pc:chgData name="Aaron McDonagh" userId="874f6fa8-30f8-4330-b81f-de944d85ef83" providerId="ADAL" clId="{F3127842-13FE-4967-89D8-096B50B916FB}" dt="2026-05-19T16:46:16.602" v="169" actId="5793"/>
        <pc:sldMkLst>
          <pc:docMk/>
          <pc:sldMk cId="4218779722" sldId="261"/>
        </pc:sldMkLst>
        <pc:spChg chg="mod">
          <ac:chgData name="Aaron McDonagh" userId="874f6fa8-30f8-4330-b81f-de944d85ef83" providerId="ADAL" clId="{F3127842-13FE-4967-89D8-096B50B916FB}" dt="2026-05-19T16:45:45.002" v="157" actId="26606"/>
          <ac:spMkLst>
            <pc:docMk/>
            <pc:sldMk cId="4218779722" sldId="261"/>
            <ac:spMk id="2" creationId="{2A719648-5ACC-F3CF-E00E-6EBD2D17C091}"/>
          </ac:spMkLst>
        </pc:spChg>
        <pc:spChg chg="mod">
          <ac:chgData name="Aaron McDonagh" userId="874f6fa8-30f8-4330-b81f-de944d85ef83" providerId="ADAL" clId="{F3127842-13FE-4967-89D8-096B50B916FB}" dt="2026-05-19T16:46:16.602" v="169" actId="5793"/>
          <ac:spMkLst>
            <pc:docMk/>
            <pc:sldMk cId="4218779722" sldId="261"/>
            <ac:spMk id="3" creationId="{39903A26-2A86-4D1D-D9C0-5A5CED5A2AA7}"/>
          </ac:spMkLst>
        </pc:spChg>
        <pc:spChg chg="add">
          <ac:chgData name="Aaron McDonagh" userId="874f6fa8-30f8-4330-b81f-de944d85ef83" providerId="ADAL" clId="{F3127842-13FE-4967-89D8-096B50B916FB}" dt="2026-05-19T16:45:45.002" v="157" actId="26606"/>
          <ac:spMkLst>
            <pc:docMk/>
            <pc:sldMk cId="4218779722" sldId="261"/>
            <ac:spMk id="8" creationId="{907EF6B7-1338-4443-8C46-6A318D952DFD}"/>
          </ac:spMkLst>
        </pc:spChg>
        <pc:spChg chg="add">
          <ac:chgData name="Aaron McDonagh" userId="874f6fa8-30f8-4330-b81f-de944d85ef83" providerId="ADAL" clId="{F3127842-13FE-4967-89D8-096B50B916FB}" dt="2026-05-19T16:45:45.002" v="157" actId="26606"/>
          <ac:spMkLst>
            <pc:docMk/>
            <pc:sldMk cId="4218779722" sldId="261"/>
            <ac:spMk id="10" creationId="{DAAE4CDD-124C-4DCF-9584-B6033B545DD5}"/>
          </ac:spMkLst>
        </pc:spChg>
        <pc:spChg chg="add">
          <ac:chgData name="Aaron McDonagh" userId="874f6fa8-30f8-4330-b81f-de944d85ef83" providerId="ADAL" clId="{F3127842-13FE-4967-89D8-096B50B916FB}" dt="2026-05-19T16:45:45.002" v="157" actId="26606"/>
          <ac:spMkLst>
            <pc:docMk/>
            <pc:sldMk cId="4218779722" sldId="261"/>
            <ac:spMk id="12" creationId="{081E4A58-353D-44AE-B2FC-2A74E2E400F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24BA14-D08D-6FE6-D0D3-34CF91BCC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2C97AF-9856-5104-7F3B-04EA76750A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E8DDF-61BA-6875-F2F3-E5DB171FA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7D0999-9903-B726-9DA5-24D7B5A151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39FC63-CC04-C17E-AFEF-E086B67D9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5302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D47827-04AC-98B2-3B20-ED7B45EBD7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AB174B-C6F2-53D8-50D2-489B679F8B1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07F430-2B1D-878E-3F51-5D35AF63D2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D62B1C-EF56-6517-E3AD-D7F5E8C7E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6A5BA36-F147-970A-46B9-CD597660C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6359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90A07E-C6EA-D265-B80B-6268A677D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314878-C413-FDDF-5457-C383E0A687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F02B43-61C9-E07C-9445-2E910755B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5D2D62-D7A2-D35D-FD55-8631C95236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F0B1BD-80C5-7AA8-A1DE-32B62B1A98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40650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5F6E15-3F50-4D79-807C-8AE0DEB52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D3CC9C-3D38-F850-4036-E6CDD5DDABF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ECAD4C-E30E-5A06-7F6A-B67695F528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E38965-E085-9A36-EBA5-222D783590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1D3E15-78F6-C5DB-8E51-077D5FACBD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FC492A-1CAC-A188-3872-171EC502C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69752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440A46-C6FE-CA77-AB43-8FA19F37A9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034146-D17F-138B-A452-5EE4458628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254F15-3A4D-7FF3-1874-2327B4053F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72EF2B9-06E2-BE3D-95B9-6DB76A1CBC8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E09181-1DC1-DE4C-BF50-1CFD3B4CE3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0A9211D-60AA-64CE-F614-F65A6C341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8C2945C-F7E2-2483-F072-0B8CEE9819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D51C66-FDE5-E595-3513-27226F1F9B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18966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34FFC3-CA83-54D9-B550-4699A7A4C7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99EA3D1-AC1B-6C7B-D0E9-18F1A23223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D5183CD-E826-F826-DAD7-FB49B6AFC5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ACC2ACF-197B-A569-08C0-AD07AAE6B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2978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4B842E5-82BE-F69F-86DC-3CAF0734C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2098AD-E6FB-CB94-C91A-635C798A67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04788EE-283E-221D-E78E-042FBF4C71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5452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C96612-57A4-716D-39CC-505EC02DCF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4FAE0F-A62F-8B39-0C90-65156FAB1D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857FA56-4D7B-E7EE-479D-7ECC55A8A1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EB209D-50F3-2170-A552-F2D194A11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3C1FB3-67D9-AAF8-038E-A0288F4409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FDBDD6-F0D9-83A3-527D-112A9C71D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269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98D50-822E-6AE8-23A4-F36424C4C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19FC947-56DF-BD6C-83DF-9C383A33F3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36ABA9-B2D0-3E76-A392-05866748FA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454633-47A6-0A5A-9450-A1D181A6E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3F5657E-9A75-C550-C295-9A708BD29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733D87-625D-462E-8E79-A34C72FE5C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7941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E5314D-C7C6-094C-515E-29369DC066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9551D7-0C5C-C75F-159B-7FEFEEC1F4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95F457-860B-18E0-A670-25CCF18021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3851C0A-0A2D-C20E-4545-D89D0AC68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CECB1-EF80-763F-AECF-308DB9F60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29523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E52D5F0-5641-3191-C816-25C3B29F3FC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1C6A6C-EA6F-5D9D-B6D3-4892F390A03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6A16E46-FDE0-852B-B818-D51CEA112E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5604F14-D787-5CF1-B80A-BBD6276B17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FB8DCD-DBD9-5DCE-4CA8-E80887322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50907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1060975-C8CA-B4DE-E3DF-687F1EBC6C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56E530-7E01-6E33-0271-F36F81DB5F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0760B8-6C59-F604-9046-B58A0204FA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BD14EA4-8329-45EC-A87B-5F3A9E4D1792}" type="datetimeFigureOut">
              <a:rPr lang="en-GB" smtClean="0"/>
              <a:t>19/05/2026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226A2F-29CA-BC13-3489-FA7BC2D092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AAFC49-7AA5-3962-CEAD-38C187E54B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DA04261-9A01-48FB-A5B7-56427ED802C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6974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D278ADA9-6383-4BDD-80D2-8899A40268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84B7147-B0F6-40ED-B5A2-FF72BC8198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36D2DE0-0628-4A9A-A59D-7BA8B5EB302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8E405C9-94BE-41DA-928C-DEC9A8550E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815929" y="148929"/>
            <a:ext cx="6560142" cy="656014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0DDD5DD-CC15-D1CD-74FB-55C67E91607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15031" y="1380754"/>
            <a:ext cx="5561938" cy="2513516"/>
          </a:xfrm>
        </p:spPr>
        <p:txBody>
          <a:bodyPr>
            <a:normAutofit/>
          </a:bodyPr>
          <a:lstStyle/>
          <a:p>
            <a:r>
              <a:rPr lang="en-GB" sz="3800"/>
              <a:t>Reception Parent Information Presentation: Understanding GLD (Good Level of Development)</a:t>
            </a:r>
          </a:p>
        </p:txBody>
      </p:sp>
      <p:sp>
        <p:nvSpPr>
          <p:cNvPr id="15" name="Arc 14">
            <a:extLst>
              <a:ext uri="{FF2B5EF4-FFF2-40B4-BE49-F238E27FC236}">
                <a16:creationId xmlns:a16="http://schemas.microsoft.com/office/drawing/2014/main" id="{D2091A72-D5BB-42AC-8FD3-F7747D9086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9222429" flipV="1">
            <a:off x="2494119" y="6170"/>
            <a:ext cx="6816262" cy="6816262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6ED12BFC-A737-46AF-8411-481112D54B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200995" y="5310973"/>
            <a:ext cx="705948" cy="686798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6284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389575E1-3389-451A-A5F7-27854C25C5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4293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3CCC5C-D88E-40FB-B30B-23DCDBD01D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4"/>
            <a:ext cx="4167268" cy="685800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7594D3-FA6A-E38D-27E6-B3974D6A4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591344"/>
            <a:ext cx="3200400" cy="5585619"/>
          </a:xfrm>
        </p:spPr>
        <p:txBody>
          <a:bodyPr>
            <a:normAutofit/>
          </a:bodyPr>
          <a:lstStyle/>
          <a:p>
            <a:r>
              <a:rPr lang="en-GB" sz="4100">
                <a:solidFill>
                  <a:srgbClr val="FFFFFF"/>
                </a:solidFill>
              </a:rPr>
              <a:t>Good Level of Development (GLD)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D16210-B75D-A501-E013-DF9DB630CB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000"/>
              <a:t>Children achieve a GLD at the end of Reception when they meet the expected level in:</a:t>
            </a:r>
          </a:p>
          <a:p>
            <a:pPr marL="0" indent="0">
              <a:buNone/>
            </a:pPr>
            <a:endParaRPr lang="en-GB" sz="2000"/>
          </a:p>
          <a:p>
            <a:r>
              <a:rPr lang="en-GB" sz="2000" b="1"/>
              <a:t>Prime Areas</a:t>
            </a:r>
          </a:p>
          <a:p>
            <a:r>
              <a:rPr lang="en-GB" sz="2000"/>
              <a:t>Communication and Language</a:t>
            </a:r>
          </a:p>
          <a:p>
            <a:r>
              <a:rPr lang="en-GB" sz="2000"/>
              <a:t>Physical Development</a:t>
            </a:r>
          </a:p>
          <a:p>
            <a:r>
              <a:rPr lang="en-GB" sz="2000"/>
              <a:t>Personal, Social and Emotional Development</a:t>
            </a:r>
          </a:p>
          <a:p>
            <a:endParaRPr lang="en-GB" sz="2000"/>
          </a:p>
          <a:p>
            <a:r>
              <a:rPr lang="en-GB" sz="2000" b="1"/>
              <a:t>Specific Areas</a:t>
            </a:r>
          </a:p>
          <a:p>
            <a:r>
              <a:rPr lang="en-GB" sz="2000"/>
              <a:t>Literacy</a:t>
            </a:r>
          </a:p>
          <a:p>
            <a:r>
              <a:rPr lang="en-GB" sz="2000"/>
              <a:t>Mathematics</a:t>
            </a:r>
          </a:p>
          <a:p>
            <a:pPr marL="0" indent="0">
              <a:buNone/>
            </a:pPr>
            <a:endParaRPr lang="en-GB" sz="2000"/>
          </a:p>
          <a:p>
            <a:pPr marL="0" indent="0">
              <a:buNone/>
            </a:pPr>
            <a:r>
              <a:rPr lang="en-GB" sz="2000"/>
              <a:t>Children are assessed using the Early Years Foundation Stage (EYFS) Framework.</a:t>
            </a:r>
          </a:p>
          <a:p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34529322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6A91C74-90DF-C0B3-6D24-AC345EF099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Why is GLD Important?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61B363-A412-3E76-0050-9D45CECAB5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dirty="0"/>
              <a:t>GLD helps show that children are: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Ready for Year 1 learning</a:t>
            </a:r>
          </a:p>
          <a:p>
            <a:r>
              <a:rPr lang="en-GB" dirty="0"/>
              <a:t>Developing independence</a:t>
            </a:r>
          </a:p>
          <a:p>
            <a:r>
              <a:rPr lang="en-GB" dirty="0"/>
              <a:t>Building confidence socially and emotionally</a:t>
            </a:r>
          </a:p>
          <a:p>
            <a:r>
              <a:rPr lang="en-GB" dirty="0"/>
              <a:t>Secure in early reading, writing and maths skills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 gives teachers a picture of each child’s progress and next steps.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85752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67E2D9-DC33-E043-A815-FE0E7147B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Prime Areas Explained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09244D-1493-1238-B537-090408A52B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2810256" cy="1813687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b="1" dirty="0"/>
              <a:t>Communication and Language</a:t>
            </a:r>
          </a:p>
          <a:p>
            <a:r>
              <a:rPr lang="en-GB" dirty="0"/>
              <a:t>Listen carefully</a:t>
            </a:r>
          </a:p>
          <a:p>
            <a:r>
              <a:rPr lang="en-GB" dirty="0"/>
              <a:t>Follow instructions</a:t>
            </a:r>
          </a:p>
          <a:p>
            <a:r>
              <a:rPr lang="en-GB" dirty="0"/>
              <a:t>Ask and answer questions</a:t>
            </a:r>
          </a:p>
          <a:p>
            <a:r>
              <a:rPr lang="en-GB" dirty="0"/>
              <a:t>Talk about experiences and ideas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2ABA875-BCC3-1E9C-6A46-92E4791F3894}"/>
              </a:ext>
            </a:extLst>
          </p:cNvPr>
          <p:cNvSpPr txBox="1">
            <a:spLocks/>
          </p:cNvSpPr>
          <p:nvPr/>
        </p:nvSpPr>
        <p:spPr>
          <a:xfrm>
            <a:off x="4026408" y="1825624"/>
            <a:ext cx="2810256" cy="1813687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Physical Development</a:t>
            </a:r>
          </a:p>
          <a:p>
            <a:r>
              <a:rPr lang="en-GB" dirty="0"/>
              <a:t>Develop fine motor skills for </a:t>
            </a:r>
          </a:p>
          <a:p>
            <a:r>
              <a:rPr lang="en-GB" dirty="0"/>
              <a:t>Move safely and confidently</a:t>
            </a:r>
          </a:p>
          <a:p>
            <a:r>
              <a:rPr lang="en-GB" dirty="0"/>
              <a:t>Use tools such as scissors and pencils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A2D72AA7-FEC8-E98B-A848-17DA02FE37C7}"/>
              </a:ext>
            </a:extLst>
          </p:cNvPr>
          <p:cNvSpPr txBox="1">
            <a:spLocks/>
          </p:cNvSpPr>
          <p:nvPr/>
        </p:nvSpPr>
        <p:spPr>
          <a:xfrm>
            <a:off x="7342632" y="1813304"/>
            <a:ext cx="2810256" cy="1813687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Personal, Social and Emotional Development</a:t>
            </a:r>
          </a:p>
          <a:p>
            <a:r>
              <a:rPr lang="en-GB" dirty="0"/>
              <a:t>Build friendships</a:t>
            </a:r>
          </a:p>
          <a:p>
            <a:r>
              <a:rPr lang="en-GB" dirty="0"/>
              <a:t>Manage emotions</a:t>
            </a:r>
          </a:p>
          <a:p>
            <a:r>
              <a:rPr lang="en-GB" dirty="0"/>
              <a:t>Become independent</a:t>
            </a:r>
          </a:p>
          <a:p>
            <a:r>
              <a:rPr lang="en-GB" dirty="0"/>
              <a:t>Persevere when learning is challenging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680C5E83-AB0A-AC45-A636-D6C31B433F20}"/>
              </a:ext>
            </a:extLst>
          </p:cNvPr>
          <p:cNvSpPr txBox="1">
            <a:spLocks/>
          </p:cNvSpPr>
          <p:nvPr/>
        </p:nvSpPr>
        <p:spPr>
          <a:xfrm>
            <a:off x="838200" y="4087112"/>
            <a:ext cx="2810256" cy="1813687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Reading</a:t>
            </a:r>
          </a:p>
          <a:p>
            <a:r>
              <a:rPr lang="en-GB" dirty="0"/>
              <a:t>Use phonics to read words</a:t>
            </a:r>
          </a:p>
          <a:p>
            <a:r>
              <a:rPr lang="en-GB" dirty="0"/>
              <a:t>Read simple sentences</a:t>
            </a:r>
          </a:p>
          <a:p>
            <a:r>
              <a:rPr lang="en-GB" dirty="0"/>
              <a:t>Show understanding of what they read</a:t>
            </a:r>
          </a:p>
          <a:p>
            <a:r>
              <a:rPr lang="en-GB" dirty="0"/>
              <a:t>Develop a love of books and stories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ECCC47D5-0606-DCB3-098C-F0A64EBD87CF}"/>
              </a:ext>
            </a:extLst>
          </p:cNvPr>
          <p:cNvSpPr txBox="1">
            <a:spLocks/>
          </p:cNvSpPr>
          <p:nvPr/>
        </p:nvSpPr>
        <p:spPr>
          <a:xfrm>
            <a:off x="4026408" y="4087111"/>
            <a:ext cx="2810256" cy="1813687"/>
          </a:xfrm>
          <a:prstGeom prst="rect">
            <a:avLst/>
          </a:prstGeom>
        </p:spPr>
        <p:txBody>
          <a:bodyPr vert="horz" lIns="91440" tIns="45720" rIns="91440" bIns="45720" rtlCol="0">
            <a:normAutofit fontScale="550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Writing</a:t>
            </a:r>
          </a:p>
          <a:p>
            <a:r>
              <a:rPr lang="en-GB" dirty="0"/>
              <a:t>Write recognisable letters</a:t>
            </a:r>
          </a:p>
          <a:p>
            <a:r>
              <a:rPr lang="en-GB" dirty="0"/>
              <a:t>Spell simple words using phonics</a:t>
            </a:r>
          </a:p>
          <a:p>
            <a:r>
              <a:rPr lang="en-GB" dirty="0"/>
              <a:t>Write simple sentences</a:t>
            </a:r>
          </a:p>
          <a:p>
            <a:r>
              <a:rPr lang="en-GB" dirty="0"/>
              <a:t>Use capital letters and full stops with support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D22F8747-EA13-DB39-9158-D59DB0F3FDFA}"/>
              </a:ext>
            </a:extLst>
          </p:cNvPr>
          <p:cNvSpPr txBox="1">
            <a:spLocks/>
          </p:cNvSpPr>
          <p:nvPr/>
        </p:nvSpPr>
        <p:spPr>
          <a:xfrm>
            <a:off x="7342632" y="4087111"/>
            <a:ext cx="2810256" cy="1813687"/>
          </a:xfrm>
          <a:prstGeom prst="rect">
            <a:avLst/>
          </a:prstGeom>
        </p:spPr>
        <p:txBody>
          <a:bodyPr vert="horz" lIns="91440" tIns="45720" rIns="91440" bIns="45720" rtlCol="0">
            <a:normAutofit fontScale="4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/>
              <a:t>Mathematics</a:t>
            </a:r>
          </a:p>
          <a:p>
            <a:r>
              <a:rPr lang="en-GB" sz="3000" b="1" dirty="0"/>
              <a:t>Number: </a:t>
            </a:r>
            <a:r>
              <a:rPr lang="en-GB" sz="3000" dirty="0"/>
              <a:t>Count confidently, Recognise numbers, Deep understanding to numbers to 10, Add and subtract simple amounts</a:t>
            </a:r>
          </a:p>
          <a:p>
            <a:r>
              <a:rPr lang="en-GB" sz="3000" b="1" dirty="0"/>
              <a:t>Numerical Patterns: </a:t>
            </a:r>
            <a:r>
              <a:rPr lang="en-GB" sz="3000" dirty="0"/>
              <a:t>Compare quantities, Recognise patterns, Understand sequencing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66268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E38DC1-5A3B-8D1E-3F34-F1F7DC1729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br>
              <a:rPr lang="en-GB" sz="3700" b="1">
                <a:solidFill>
                  <a:srgbClr val="FFFFFF"/>
                </a:solidFill>
              </a:rPr>
            </a:br>
            <a:br>
              <a:rPr lang="en-GB" sz="3700" b="1">
                <a:solidFill>
                  <a:srgbClr val="FFFFFF"/>
                </a:solidFill>
              </a:rPr>
            </a:br>
            <a:r>
              <a:rPr lang="en-GB" sz="3700" b="1">
                <a:solidFill>
                  <a:srgbClr val="FFFFFF"/>
                </a:solidFill>
              </a:rPr>
              <a:t>Simple Ways to Support Learning Every Day</a:t>
            </a:r>
            <a:br>
              <a:rPr lang="en-GB" sz="3700" b="1">
                <a:solidFill>
                  <a:srgbClr val="FFFFFF"/>
                </a:solidFill>
              </a:rPr>
            </a:br>
            <a:br>
              <a:rPr lang="en-GB" sz="3700">
                <a:solidFill>
                  <a:srgbClr val="FFFFFF"/>
                </a:solidFill>
              </a:rPr>
            </a:br>
            <a:endParaRPr lang="en-GB" sz="3700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9DD521-2D91-0CDC-EAFA-0F272108CA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591344"/>
            <a:ext cx="6906491" cy="558561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2200" dirty="0"/>
              <a:t>Children make the best progress when learning is supported both at school and at home.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spcBef>
                <a:spcPts val="0"/>
              </a:spcBef>
              <a:buNone/>
            </a:pPr>
            <a:r>
              <a:rPr lang="en-GB" sz="2200" b="1" dirty="0"/>
              <a:t>Talk Together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Encourage conversations about the day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Ask questions and listen carefully to responses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Introduce new vocabulary naturally</a:t>
            </a:r>
          </a:p>
          <a:p>
            <a:pPr marL="0" indent="0">
              <a:spcBef>
                <a:spcPts val="0"/>
              </a:spcBef>
              <a:buNone/>
            </a:pPr>
            <a:endParaRPr lang="en-GB" sz="2200" b="1" dirty="0"/>
          </a:p>
          <a:p>
            <a:pPr marL="0" indent="0">
              <a:spcBef>
                <a:spcPts val="0"/>
              </a:spcBef>
              <a:buNone/>
            </a:pPr>
            <a:r>
              <a:rPr lang="en-GB" sz="2200" b="1" dirty="0"/>
              <a:t>Read Every Day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Share stories regularly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Re-read favourite books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Talk about characters, settings and events</a:t>
            </a:r>
          </a:p>
          <a:p>
            <a:pPr>
              <a:spcBef>
                <a:spcPts val="0"/>
              </a:spcBef>
            </a:pPr>
            <a:endParaRPr lang="en-GB" sz="2200" dirty="0"/>
          </a:p>
          <a:p>
            <a:pPr marL="0" indent="0">
              <a:spcBef>
                <a:spcPts val="0"/>
              </a:spcBef>
              <a:buNone/>
            </a:pPr>
            <a:r>
              <a:rPr lang="en-GB" sz="2200" b="1" dirty="0"/>
              <a:t>Practise Independence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Encourage children to dress themselves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Support tidying and organising belongings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Give simple responsibilities at home</a:t>
            </a:r>
          </a:p>
          <a:p>
            <a:pPr marL="0" indent="0">
              <a:buNone/>
            </a:pPr>
            <a:endParaRPr lang="en-GB" sz="2200" dirty="0"/>
          </a:p>
        </p:txBody>
      </p:sp>
    </p:spTree>
    <p:extLst>
      <p:ext uri="{BB962C8B-B14F-4D97-AF65-F5344CB8AC3E}">
        <p14:creationId xmlns:p14="http://schemas.microsoft.com/office/powerpoint/2010/main" val="27857032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907EF6B7-1338-4443-8C46-6A318D952D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DAAE4CDD-124C-4DCF-9584-B6033B545DD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4167271" cy="6858000"/>
          </a:xfrm>
          <a:custGeom>
            <a:avLst/>
            <a:gdLst>
              <a:gd name="connsiteX0" fmla="*/ 0 w 4167271"/>
              <a:gd name="connsiteY0" fmla="*/ 0 h 6858000"/>
              <a:gd name="connsiteX1" fmla="*/ 2259550 w 4167271"/>
              <a:gd name="connsiteY1" fmla="*/ 0 h 6858000"/>
              <a:gd name="connsiteX2" fmla="*/ 2387803 w 4167271"/>
              <a:gd name="connsiteY2" fmla="*/ 82222 h 6858000"/>
              <a:gd name="connsiteX3" fmla="*/ 4167271 w 4167271"/>
              <a:gd name="connsiteY3" fmla="*/ 3429000 h 6858000"/>
              <a:gd name="connsiteX4" fmla="*/ 2387803 w 4167271"/>
              <a:gd name="connsiteY4" fmla="*/ 6775779 h 6858000"/>
              <a:gd name="connsiteX5" fmla="*/ 2259550 w 4167271"/>
              <a:gd name="connsiteY5" fmla="*/ 6858000 h 6858000"/>
              <a:gd name="connsiteX6" fmla="*/ 0 w 4167271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167271" h="6858000">
                <a:moveTo>
                  <a:pt x="0" y="0"/>
                </a:moveTo>
                <a:lnTo>
                  <a:pt x="2259550" y="0"/>
                </a:lnTo>
                <a:lnTo>
                  <a:pt x="2387803" y="82222"/>
                </a:lnTo>
                <a:cubicBezTo>
                  <a:pt x="3461407" y="807534"/>
                  <a:pt x="4167271" y="2035835"/>
                  <a:pt x="4167271" y="3429000"/>
                </a:cubicBezTo>
                <a:cubicBezTo>
                  <a:pt x="4167271" y="4822165"/>
                  <a:pt x="3461407" y="6050467"/>
                  <a:pt x="2387803" y="6775779"/>
                </a:cubicBezTo>
                <a:lnTo>
                  <a:pt x="2259550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719648-5ACC-F3CF-E00E-6EBD2D17C0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6834" y="1153572"/>
            <a:ext cx="3200400" cy="4461163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Continued…</a:t>
            </a: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081E4A58-353D-44AE-B2FC-2A74E2E40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7550402" y="2455479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903A26-2A86-4D1D-D9C0-5A5CED5A2A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47308" y="319088"/>
            <a:ext cx="6906491" cy="5857875"/>
          </a:xfrm>
        </p:spPr>
        <p:txBody>
          <a:bodyPr anchor="ctr"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en-GB" sz="2200" b="1" dirty="0"/>
              <a:t>Learn Through Play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Build with construction toys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Draw, paint and create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Count during everyday activities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Explore outdoors and talk about the world around them</a:t>
            </a:r>
          </a:p>
          <a:p>
            <a:pPr marL="0" indent="0">
              <a:spcBef>
                <a:spcPts val="0"/>
              </a:spcBef>
              <a:buNone/>
            </a:pPr>
            <a:endParaRPr lang="en-GB" sz="2200" dirty="0"/>
          </a:p>
          <a:p>
            <a:pPr marL="0" indent="0">
              <a:spcBef>
                <a:spcPts val="0"/>
              </a:spcBef>
              <a:buNone/>
            </a:pPr>
            <a:r>
              <a:rPr lang="en-GB" sz="2200" b="1" dirty="0"/>
              <a:t>Praise Effort and Resilience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Celebrate attempts as well as success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Encourage children to keep trying</a:t>
            </a:r>
          </a:p>
          <a:p>
            <a:pPr>
              <a:spcBef>
                <a:spcPts val="0"/>
              </a:spcBef>
            </a:pPr>
            <a:r>
              <a:rPr lang="en-GB" sz="2200" dirty="0"/>
              <a:t>Build confidence through positive encouragement</a:t>
            </a:r>
          </a:p>
          <a:p>
            <a:pPr>
              <a:spcBef>
                <a:spcPts val="0"/>
              </a:spcBef>
            </a:pPr>
            <a:endParaRPr lang="en-GB" sz="2200" dirty="0"/>
          </a:p>
          <a:p>
            <a:pPr marL="0" indent="0">
              <a:spcBef>
                <a:spcPts val="0"/>
              </a:spcBef>
              <a:buNone/>
            </a:pPr>
            <a:r>
              <a:rPr lang="en-GB" sz="2200" dirty="0"/>
              <a:t>Small, consistent routines make a big difference to children’s confidence and development.</a:t>
            </a:r>
          </a:p>
          <a:p>
            <a:pPr marL="0" indent="0">
              <a:buNone/>
            </a:pPr>
            <a:endParaRPr lang="en-GB" sz="2600" dirty="0"/>
          </a:p>
        </p:txBody>
      </p:sp>
    </p:spTree>
    <p:extLst>
      <p:ext uri="{BB962C8B-B14F-4D97-AF65-F5344CB8AC3E}">
        <p14:creationId xmlns:p14="http://schemas.microsoft.com/office/powerpoint/2010/main" val="42187797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3FA6030F356324DA2185132283D3F93" ma:contentTypeVersion="15" ma:contentTypeDescription="Create a new document." ma:contentTypeScope="" ma:versionID="fec4f76d1a78e4431bbd682c986dcce1">
  <xsd:schema xmlns:xsd="http://www.w3.org/2001/XMLSchema" xmlns:xs="http://www.w3.org/2001/XMLSchema" xmlns:p="http://schemas.microsoft.com/office/2006/metadata/properties" xmlns:ns2="17729044-46a1-47ef-8ad6-fd6d4ca22741" xmlns:ns3="b362971c-1866-4d7f-95e5-72fab8080585" targetNamespace="http://schemas.microsoft.com/office/2006/metadata/properties" ma:root="true" ma:fieldsID="322c39248a80300544899c3be847590c" ns2:_="" ns3:_="">
    <xsd:import namespace="17729044-46a1-47ef-8ad6-fd6d4ca22741"/>
    <xsd:import namespace="b362971c-1866-4d7f-95e5-72fab808058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29044-46a1-47ef-8ad6-fd6d4ca2274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3c03004e-6679-4102-ac39-55c06a3e43d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17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62971c-1866-4d7f-95e5-72fab8080585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f72e8893-ec26-4074-b575-9f0e7810a711}" ma:internalName="TaxCatchAll" ma:showField="CatchAllData" ma:web="b362971c-1866-4d7f-95e5-72fab808058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7729044-46a1-47ef-8ad6-fd6d4ca22741">
      <Terms xmlns="http://schemas.microsoft.com/office/infopath/2007/PartnerControls"/>
    </lcf76f155ced4ddcb4097134ff3c332f>
    <TaxCatchAll xmlns="b362971c-1866-4d7f-95e5-72fab8080585" xsi:nil="true"/>
  </documentManagement>
</p:properties>
</file>

<file path=customXml/itemProps1.xml><?xml version="1.0" encoding="utf-8"?>
<ds:datastoreItem xmlns:ds="http://schemas.openxmlformats.org/officeDocument/2006/customXml" ds:itemID="{AAC66A65-2378-4DF7-B6AA-6AC4E377631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70153D9-4AF0-4E60-AB58-B00223D2C2CD}"/>
</file>

<file path=customXml/itemProps3.xml><?xml version="1.0" encoding="utf-8"?>
<ds:datastoreItem xmlns:ds="http://schemas.openxmlformats.org/officeDocument/2006/customXml" ds:itemID="{0105B61D-5083-40EF-813F-8D95D27AE1F2}">
  <ds:schemaRefs>
    <ds:schemaRef ds:uri="http://schemas.microsoft.com/office/2006/metadata/properties"/>
    <ds:schemaRef ds:uri="http://schemas.microsoft.com/office/infopath/2007/PartnerControls"/>
    <ds:schemaRef ds:uri="17729044-46a1-47ef-8ad6-fd6d4ca22741"/>
    <ds:schemaRef ds:uri="b362971c-1866-4d7f-95e5-72fab8080585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382</Words>
  <Application>Microsoft Office PowerPoint</Application>
  <PresentationFormat>Widescreen</PresentationFormat>
  <Paragraphs>81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Reception Parent Information Presentation: Understanding GLD (Good Level of Development)</vt:lpstr>
      <vt:lpstr>Good Level of Development (GLD)</vt:lpstr>
      <vt:lpstr>Why is GLD Important?</vt:lpstr>
      <vt:lpstr>The Prime Areas Explained</vt:lpstr>
      <vt:lpstr>  Simple Ways to Support Learning Every Day  </vt:lpstr>
      <vt:lpstr>Continued…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Aaron McDonagh</dc:creator>
  <cp:lastModifiedBy>Aaron McDonagh</cp:lastModifiedBy>
  <cp:revision>1</cp:revision>
  <dcterms:created xsi:type="dcterms:W3CDTF">2026-05-19T08:17:28Z</dcterms:created>
  <dcterms:modified xsi:type="dcterms:W3CDTF">2026-05-19T16:46:16Z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0x01010033FA6030F356324DA2185132283D3F93</vt:lpwstr>
  </property>
  <property fmtid="{D5CDD505-2E9C-101B-9397-08002B2CF9AE}" pid="3" name="MediaServiceImageTags">
    <vt:lpwstr/>
  </property>
</Properties>
</file>