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5" r:id="rId13"/>
  </p:sldIdLst>
  <p:sldSz cx="14630400" cy="8229600"/>
  <p:notesSz cx="8229600" cy="14630400"/>
  <p:embeddedFontLst>
    <p:embeddedFont>
      <p:font typeface="Mangal Pro" panose="00000500000000000000" pitchFamily="2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7EA08C-0B78-4C41-8E52-AF30F8EEE176}" v="13" dt="2026-04-18T17:15:34.1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9" d="100"/>
          <a:sy n="89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733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sv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9F7F7"/>
          </a:solidFill>
          <a:ln/>
        </p:spPr>
        <p:txBody>
          <a:bodyPr/>
          <a:lstStyle/>
          <a:p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09707" y="236775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6000" dirty="0">
                <a:solidFill>
                  <a:srgbClr val="201B18"/>
                </a:solidFill>
                <a:latin typeface="Mangal Pro" panose="00000500000000000000" pitchFamily="2" charset="0"/>
                <a:ea typeface="Platypi Medium" pitchFamily="34" charset="-122"/>
                <a:cs typeface="Mangal Pro" panose="00000500000000000000" pitchFamily="2" charset="0"/>
              </a:rPr>
              <a:t>Understanding the Phonics Screening Check</a:t>
            </a:r>
            <a:endParaRPr lang="en-US" sz="60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00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A guide for parents of Year 1 children</a:t>
            </a:r>
            <a:endParaRPr lang="en-US" sz="30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5A00B7-A190-B27E-EF47-C8F4018B5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689" y="692037"/>
            <a:ext cx="5479711" cy="6845525"/>
          </a:xfrm>
          <a:prstGeom prst="rect">
            <a:avLst/>
          </a:prstGeom>
        </p:spPr>
      </p:pic>
      <p:sp>
        <p:nvSpPr>
          <p:cNvPr id="14" name="Call-out: Left Arrow 13">
            <a:extLst>
              <a:ext uri="{FF2B5EF4-FFF2-40B4-BE49-F238E27FC236}">
                <a16:creationId xmlns:a16="http://schemas.microsoft.com/office/drawing/2014/main" id="{3F5C0788-A6D4-61CB-7B6F-4BE4FE0BB4EA}"/>
              </a:ext>
            </a:extLst>
          </p:cNvPr>
          <p:cNvSpPr/>
          <p:nvPr/>
        </p:nvSpPr>
        <p:spPr>
          <a:xfrm>
            <a:off x="2048719" y="115240"/>
            <a:ext cx="5046562" cy="1574157"/>
          </a:xfrm>
          <a:prstGeom prst="leftArrowCallout">
            <a:avLst>
              <a:gd name="adj1" fmla="val 13235"/>
              <a:gd name="adj2" fmla="val 25000"/>
              <a:gd name="adj3" fmla="val 25000"/>
              <a:gd name="adj4" fmla="val 64977"/>
            </a:avLst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latin typeface="Mangal Pro" panose="00000500000000000000" pitchFamily="2" charset="0"/>
                <a:cs typeface="Mangal Pro" panose="00000500000000000000" pitchFamily="2" charset="0"/>
              </a:rPr>
              <a:t>Click here to listen to Mrs Adams</a:t>
            </a:r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37EE4A-1005-E62C-BBEF-2967AD9B0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344" y="141516"/>
            <a:ext cx="1669518" cy="1669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5559981" y="1579743"/>
            <a:ext cx="1315403" cy="426244"/>
          </a:xfrm>
          <a:prstGeom prst="roundRect">
            <a:avLst>
              <a:gd name="adj" fmla="val 6386"/>
            </a:avLst>
          </a:prstGeom>
          <a:solidFill>
            <a:srgbClr val="F3E3D8"/>
          </a:solidFill>
          <a:ln/>
        </p:spPr>
        <p:txBody>
          <a:bodyPr/>
          <a:lstStyle/>
          <a:p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696069" y="1647728"/>
            <a:ext cx="1043226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THE BASICS</a:t>
            </a:r>
            <a:endParaRPr lang="en-US" sz="14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559981" y="2215753"/>
            <a:ext cx="828413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6000" dirty="0">
                <a:solidFill>
                  <a:srgbClr val="201B18"/>
                </a:solidFill>
                <a:latin typeface="Mangal Pro" panose="00000500000000000000" pitchFamily="2" charset="0"/>
                <a:ea typeface="Platypi Medium" pitchFamily="34" charset="-122"/>
                <a:cs typeface="Mangal Pro" panose="00000500000000000000" pitchFamily="2" charset="0"/>
              </a:rPr>
              <a:t>What is Phonics and Why Does it Matter?</a:t>
            </a:r>
            <a:endParaRPr lang="en-US" sz="60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559981" y="3860125"/>
            <a:ext cx="828413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00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Phonics teaches children to read by connecting letters to the sounds they make. Children learn to recognise individual letter sounds — and combinations like </a:t>
            </a:r>
            <a:r>
              <a:rPr lang="en-US" sz="3000" b="1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'sh'</a:t>
            </a:r>
            <a:r>
              <a:rPr lang="en-US" sz="300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 or </a:t>
            </a:r>
            <a:r>
              <a:rPr lang="en-US" sz="3000" b="1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'oo'</a:t>
            </a:r>
            <a:r>
              <a:rPr lang="en-US" sz="300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 — then blend them together to decode words.</a:t>
            </a:r>
            <a:endParaRPr lang="en-US" sz="30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333167" y="6149161"/>
            <a:ext cx="8284131" cy="1326713"/>
          </a:xfrm>
          <a:prstGeom prst="roundRect">
            <a:avLst>
              <a:gd name="adj" fmla="val 2565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098" y="6553486"/>
            <a:ext cx="647510" cy="51806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928539" y="6374129"/>
            <a:ext cx="732020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000" dirty="0">
                <a:solidFill>
                  <a:srgbClr val="000000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Blending sounds is the critical first step towards becoming a confident, fluent reader.</a:t>
            </a:r>
            <a:endParaRPr lang="en-US" sz="30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E026450-0E7A-D6DD-E327-7B4E1CCF683E}"/>
              </a:ext>
            </a:extLst>
          </p:cNvPr>
          <p:cNvSpPr/>
          <p:nvPr/>
        </p:nvSpPr>
        <p:spPr>
          <a:xfrm>
            <a:off x="12676622" y="7662041"/>
            <a:ext cx="1881352" cy="5023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862800-AB6A-1643-5B71-2868C2B49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351" y="1647728"/>
            <a:ext cx="5072747" cy="5554056"/>
          </a:xfrm>
          <a:prstGeom prst="rect">
            <a:avLst/>
          </a:prstGeom>
        </p:spPr>
      </p:pic>
      <p:pic>
        <p:nvPicPr>
          <p:cNvPr id="14" name="Slide 2">
            <a:hlinkClick r:id="" action="ppaction://media"/>
            <a:extLst>
              <a:ext uri="{FF2B5EF4-FFF2-40B4-BE49-F238E27FC236}">
                <a16:creationId xmlns:a16="http://schemas.microsoft.com/office/drawing/2014/main" id="{021B4D4A-94C2-7162-2914-445F283A1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80126" y="157463"/>
            <a:ext cx="1715923" cy="1715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8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9F7F7"/>
          </a:solidFill>
          <a:ln/>
        </p:spPr>
        <p:txBody>
          <a:bodyPr/>
          <a:lstStyle/>
          <a:p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127123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Mangal Pro" panose="00000500000000000000" pitchFamily="2" charset="0"/>
                <a:ea typeface="Platypi Medium" pitchFamily="34" charset="-122"/>
                <a:cs typeface="Mangal Pro" panose="00000500000000000000" pitchFamily="2" charset="0"/>
              </a:rPr>
              <a:t>What is the Phonics Screening Check?</a:t>
            </a:r>
            <a:endParaRPr lang="en-US" sz="445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3028950"/>
            <a:ext cx="3664744" cy="2032754"/>
          </a:xfrm>
          <a:prstGeom prst="roundRect">
            <a:avLst>
              <a:gd name="adj" fmla="val 1674"/>
            </a:avLst>
          </a:prstGeom>
          <a:solidFill>
            <a:srgbClr val="F9F7F7"/>
          </a:solidFill>
          <a:ln/>
        </p:spPr>
        <p:txBody>
          <a:bodyPr/>
          <a:lstStyle/>
          <a:p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20604" y="32557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Mangal Pro" panose="00000500000000000000" pitchFamily="2" charset="0"/>
                <a:ea typeface="Platypi Medium" pitchFamily="34" charset="-122"/>
                <a:cs typeface="Mangal Pro" panose="00000500000000000000" pitchFamily="2" charset="0"/>
              </a:rPr>
              <a:t>Who takes it?</a:t>
            </a:r>
            <a:endParaRPr lang="en-US" sz="22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20604" y="3746183"/>
            <a:ext cx="3211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All Year 1 children participate in the screening check.</a:t>
            </a:r>
            <a:endParaRPr lang="en-US" sz="175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685348" y="3028950"/>
            <a:ext cx="3664863" cy="2032754"/>
          </a:xfrm>
          <a:prstGeom prst="roundRect">
            <a:avLst>
              <a:gd name="adj" fmla="val 1674"/>
            </a:avLst>
          </a:prstGeom>
          <a:solidFill>
            <a:srgbClr val="F9F7F7"/>
          </a:solidFill>
          <a:ln/>
        </p:spPr>
        <p:txBody>
          <a:bodyPr/>
          <a:lstStyle/>
          <a:p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912162" y="32557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Mangal Pro" panose="00000500000000000000" pitchFamily="2" charset="0"/>
                <a:ea typeface="Platypi Medium" pitchFamily="34" charset="-122"/>
                <a:cs typeface="Mangal Pro" panose="00000500000000000000" pitchFamily="2" charset="0"/>
              </a:rPr>
              <a:t>What is it for?</a:t>
            </a:r>
            <a:endParaRPr lang="en-US" sz="22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912162" y="3746183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Confirms whether phonic decoding skills are at an age-appropriate standard.</a:t>
            </a:r>
            <a:endParaRPr lang="en-US" sz="175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93790" y="5260705"/>
            <a:ext cx="7556421" cy="1669852"/>
          </a:xfrm>
          <a:prstGeom prst="roundRect">
            <a:avLst>
              <a:gd name="adj" fmla="val 2038"/>
            </a:avLst>
          </a:prstGeom>
          <a:solidFill>
            <a:srgbClr val="F9F7F7"/>
          </a:solidFill>
          <a:ln/>
        </p:spPr>
        <p:txBody>
          <a:bodyPr/>
          <a:lstStyle/>
          <a:p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20604" y="5515332"/>
            <a:ext cx="2860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Mangal Pro" panose="00000500000000000000" pitchFamily="2" charset="0"/>
                <a:ea typeface="Platypi Medium" pitchFamily="34" charset="-122"/>
                <a:cs typeface="Mangal Pro" panose="00000500000000000000" pitchFamily="2" charset="0"/>
              </a:rPr>
              <a:t>Why does it matter?</a:t>
            </a:r>
            <a:endParaRPr lang="en-US" sz="22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020604" y="6005751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Helps identify children who may benefit from extra reading support early on.</a:t>
            </a:r>
            <a:endParaRPr lang="en-US" sz="175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7B36ED2-BCEC-681E-BBE6-762AE9FBD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597840"/>
            <a:ext cx="5329436" cy="7022489"/>
          </a:xfrm>
          <a:prstGeom prst="rect">
            <a:avLst/>
          </a:prstGeom>
        </p:spPr>
      </p:pic>
      <p:pic>
        <p:nvPicPr>
          <p:cNvPr id="32" name="Slide 3">
            <a:hlinkClick r:id="" action="ppaction://media"/>
            <a:extLst>
              <a:ext uri="{FF2B5EF4-FFF2-40B4-BE49-F238E27FC236}">
                <a16:creationId xmlns:a16="http://schemas.microsoft.com/office/drawing/2014/main" id="{5D2C9E0C-4AF0-3496-F7FE-30EC96894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3580" y="395330"/>
            <a:ext cx="1600310" cy="1600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19376" y="176571"/>
            <a:ext cx="1500664" cy="389096"/>
          </a:xfrm>
          <a:prstGeom prst="roundRect">
            <a:avLst>
              <a:gd name="adj" fmla="val 6340"/>
            </a:avLst>
          </a:prstGeom>
          <a:noFill/>
          <a:ln w="7620">
            <a:solidFill>
              <a:srgbClr val="3E2513"/>
            </a:solidFill>
            <a:prstDash val="solid"/>
          </a:ln>
        </p:spPr>
        <p:txBody>
          <a:bodyPr/>
          <a:lstStyle/>
          <a:p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50225" y="243515"/>
            <a:ext cx="1238964" cy="250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50" dirty="0">
                <a:solidFill>
                  <a:srgbClr val="3E2513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HOW IT WORKS</a:t>
            </a:r>
            <a:endParaRPr lang="en-US" sz="125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19376" y="1054537"/>
            <a:ext cx="5138976" cy="642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6000" dirty="0">
                <a:solidFill>
                  <a:srgbClr val="201B18"/>
                </a:solidFill>
                <a:latin typeface="Mangal Pro" panose="00000500000000000000" pitchFamily="2" charset="0"/>
                <a:ea typeface="Platypi Medium" pitchFamily="34" charset="-122"/>
                <a:cs typeface="Mangal Pro" panose="00000500000000000000" pitchFamily="2" charset="0"/>
              </a:rPr>
              <a:t>Inside the Check</a:t>
            </a:r>
            <a:endParaRPr lang="en-US" sz="60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225" y="1796515"/>
            <a:ext cx="8399026" cy="4448651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70581" y="2861094"/>
            <a:ext cx="2936438" cy="5935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200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Include real words alongside phonically decodable pseudo-words</a:t>
            </a:r>
            <a:r>
              <a:rPr lang="en-US" sz="130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.</a:t>
            </a:r>
            <a:endParaRPr lang="en-US" sz="13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417649" y="6815894"/>
            <a:ext cx="13795101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The check is calm and conversational — children are told in advance that some words are made-up, so there is no need to worry about the nonsense words. This is a process the children are familiar with as our half-termly assessments follow a similar routine to the screening check.</a:t>
            </a:r>
            <a:endParaRPr lang="en-US" sz="2000" b="1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A95794E-158F-8DC1-049C-7FC5D3757286}"/>
              </a:ext>
            </a:extLst>
          </p:cNvPr>
          <p:cNvSpPr/>
          <p:nvPr/>
        </p:nvSpPr>
        <p:spPr>
          <a:xfrm>
            <a:off x="12676622" y="7662041"/>
            <a:ext cx="1881352" cy="5023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1F47A5-4850-1C76-87A8-1E693BCC8B5E}"/>
              </a:ext>
            </a:extLst>
          </p:cNvPr>
          <p:cNvGrpSpPr/>
          <p:nvPr/>
        </p:nvGrpSpPr>
        <p:grpSpPr>
          <a:xfrm>
            <a:off x="850225" y="2107788"/>
            <a:ext cx="13068301" cy="3944324"/>
            <a:chOff x="850225" y="2527676"/>
            <a:chExt cx="13068301" cy="3944324"/>
          </a:xfrm>
        </p:grpSpPr>
        <p:sp>
          <p:nvSpPr>
            <p:cNvPr id="6" name="Text 3"/>
            <p:cNvSpPr/>
            <p:nvPr/>
          </p:nvSpPr>
          <p:spPr>
            <a:xfrm>
              <a:off x="1882252" y="5365190"/>
              <a:ext cx="2076652" cy="2595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r">
                <a:lnSpc>
                  <a:spcPts val="2000"/>
                </a:lnSpc>
                <a:buNone/>
              </a:pPr>
              <a:r>
                <a:rPr lang="en-US" sz="2000" b="1" dirty="0">
                  <a:solidFill>
                    <a:srgbClr val="201B18"/>
                  </a:solidFill>
                  <a:latin typeface="Mangal Pro" panose="00000500000000000000" pitchFamily="2" charset="0"/>
                  <a:ea typeface="Platypi Medium" pitchFamily="34" charset="-122"/>
                  <a:cs typeface="Mangal Pro" panose="00000500000000000000" pitchFamily="2" charset="0"/>
                </a:rPr>
                <a:t>Materials Prep</a:t>
              </a:r>
              <a:endParaRPr lang="en-US" sz="2000" b="1" dirty="0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  <p:sp>
          <p:nvSpPr>
            <p:cNvPr id="7" name="Text 4"/>
            <p:cNvSpPr/>
            <p:nvPr/>
          </p:nvSpPr>
          <p:spPr>
            <a:xfrm>
              <a:off x="1022467" y="5698608"/>
              <a:ext cx="2936438" cy="39571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r">
                <a:buNone/>
              </a:pPr>
              <a:r>
                <a:rPr lang="en-US" sz="2000" dirty="0">
                  <a:solidFill>
                    <a:srgbClr val="504C49"/>
                  </a:solidFill>
                  <a:latin typeface="Mangal Pro" panose="00000500000000000000" pitchFamily="2" charset="0"/>
                  <a:ea typeface="Source Serif 4" pitchFamily="34" charset="-122"/>
                  <a:cs typeface="Mangal Pro" panose="00000500000000000000" pitchFamily="2" charset="0"/>
                </a:rPr>
                <a:t>Prepare 40 words split into two lists of twenty</a:t>
              </a:r>
              <a:r>
                <a:rPr lang="en-US" sz="1300" dirty="0">
                  <a:solidFill>
                    <a:srgbClr val="504C49"/>
                  </a:solidFill>
                  <a:latin typeface="Mangal Pro" panose="00000500000000000000" pitchFamily="2" charset="0"/>
                  <a:ea typeface="Source Serif 4" pitchFamily="34" charset="-122"/>
                  <a:cs typeface="Mangal Pro" panose="00000500000000000000" pitchFamily="2" charset="0"/>
                </a:rPr>
                <a:t>.</a:t>
              </a:r>
              <a:endParaRPr lang="en-US" sz="1300" dirty="0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  <p:sp>
          <p:nvSpPr>
            <p:cNvPr id="8" name="Text 5"/>
            <p:cNvSpPr/>
            <p:nvPr/>
          </p:nvSpPr>
          <p:spPr>
            <a:xfrm>
              <a:off x="850225" y="2527676"/>
              <a:ext cx="2076652" cy="2595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r">
                <a:lnSpc>
                  <a:spcPts val="2000"/>
                </a:lnSpc>
                <a:buNone/>
              </a:pPr>
              <a:r>
                <a:rPr lang="en-US" sz="2000" b="1" dirty="0">
                  <a:solidFill>
                    <a:srgbClr val="201B18"/>
                  </a:solidFill>
                  <a:latin typeface="Mangal Pro" panose="00000500000000000000" pitchFamily="2" charset="0"/>
                  <a:ea typeface="Platypi Medium" pitchFamily="34" charset="-122"/>
                  <a:cs typeface="Mangal Pro" panose="00000500000000000000" pitchFamily="2" charset="0"/>
                </a:rPr>
                <a:t>Word Mix</a:t>
              </a:r>
              <a:endParaRPr lang="en-US" sz="2000" b="1" dirty="0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  <p:sp>
          <p:nvSpPr>
            <p:cNvPr id="10" name="Text 7"/>
            <p:cNvSpPr/>
            <p:nvPr/>
          </p:nvSpPr>
          <p:spPr>
            <a:xfrm>
              <a:off x="5906342" y="2527676"/>
              <a:ext cx="2076652" cy="2595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000"/>
                </a:lnSpc>
                <a:buNone/>
              </a:pPr>
              <a:r>
                <a:rPr lang="en-US" sz="2000" b="1" dirty="0">
                  <a:solidFill>
                    <a:srgbClr val="201B18"/>
                  </a:solidFill>
                  <a:latin typeface="Mangal Pro" panose="00000500000000000000" pitchFamily="2" charset="0"/>
                  <a:ea typeface="Platypi Medium" pitchFamily="34" charset="-122"/>
                  <a:cs typeface="Mangal Pro" panose="00000500000000000000" pitchFamily="2" charset="0"/>
                </a:rPr>
                <a:t>Pseudo-Word Cue</a:t>
              </a:r>
              <a:endParaRPr lang="en-US" sz="2000" b="1" dirty="0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  <p:sp>
          <p:nvSpPr>
            <p:cNvPr id="11" name="Text 8"/>
            <p:cNvSpPr/>
            <p:nvPr/>
          </p:nvSpPr>
          <p:spPr>
            <a:xfrm>
              <a:off x="5906342" y="2861094"/>
              <a:ext cx="2861165" cy="59357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2000" dirty="0">
                  <a:solidFill>
                    <a:srgbClr val="504C49"/>
                  </a:solidFill>
                  <a:latin typeface="Mangal Pro" panose="00000500000000000000" pitchFamily="2" charset="0"/>
                  <a:ea typeface="Source Serif 4" pitchFamily="34" charset="-122"/>
                  <a:cs typeface="Mangal Pro" panose="00000500000000000000" pitchFamily="2" charset="0"/>
                </a:rPr>
                <a:t>Pair each pseudo-word with a friendly cartoon creature image.</a:t>
              </a:r>
              <a:endParaRPr lang="en-US" sz="2000" dirty="0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  <p:sp>
          <p:nvSpPr>
            <p:cNvPr id="12" name="Text 9"/>
            <p:cNvSpPr/>
            <p:nvPr/>
          </p:nvSpPr>
          <p:spPr>
            <a:xfrm>
              <a:off x="6690855" y="5365334"/>
              <a:ext cx="2076652" cy="25958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000"/>
                </a:lnSpc>
                <a:buNone/>
              </a:pPr>
              <a:r>
                <a:rPr lang="en-US" sz="2000" b="1" dirty="0">
                  <a:solidFill>
                    <a:srgbClr val="201B18"/>
                  </a:solidFill>
                  <a:latin typeface="Mangal Pro" panose="00000500000000000000" pitchFamily="2" charset="0"/>
                  <a:ea typeface="Platypi Medium" pitchFamily="34" charset="-122"/>
                  <a:cs typeface="Mangal Pro" panose="00000500000000000000" pitchFamily="2" charset="0"/>
                </a:rPr>
                <a:t>One-to-One Check</a:t>
              </a:r>
              <a:endParaRPr lang="en-US" sz="2000" b="1" dirty="0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  <p:sp>
          <p:nvSpPr>
            <p:cNvPr id="13" name="Text 10"/>
            <p:cNvSpPr/>
            <p:nvPr/>
          </p:nvSpPr>
          <p:spPr>
            <a:xfrm>
              <a:off x="6054017" y="5698752"/>
              <a:ext cx="2861164" cy="39571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2000" dirty="0">
                  <a:solidFill>
                    <a:srgbClr val="504C49"/>
                  </a:solidFill>
                  <a:latin typeface="Mangal Pro" panose="00000500000000000000" pitchFamily="2" charset="0"/>
                  <a:ea typeface="Source Serif 4" pitchFamily="34" charset="-122"/>
                  <a:cs typeface="Mangal Pro" panose="00000500000000000000" pitchFamily="2" charset="0"/>
                </a:rPr>
                <a:t>Teacher-led, calm 10-minute session per child.</a:t>
              </a:r>
              <a:endParaRPr lang="en-US" sz="2000" dirty="0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  <p:sp>
          <p:nvSpPr>
            <p:cNvPr id="15" name="Shape 12"/>
            <p:cNvSpPr/>
            <p:nvPr/>
          </p:nvSpPr>
          <p:spPr>
            <a:xfrm>
              <a:off x="9627513" y="3142655"/>
              <a:ext cx="4291013" cy="3329345"/>
            </a:xfrm>
            <a:prstGeom prst="roundRect">
              <a:avLst>
                <a:gd name="adj" fmla="val 926"/>
              </a:avLst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txBody>
            <a:bodyPr/>
            <a:lstStyle/>
            <a:p>
              <a:endParaRPr lang="en-GB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  <p:sp>
          <p:nvSpPr>
            <p:cNvPr id="17" name="Text 13"/>
            <p:cNvSpPr/>
            <p:nvPr/>
          </p:nvSpPr>
          <p:spPr>
            <a:xfrm>
              <a:off x="10295453" y="3380184"/>
              <a:ext cx="3417570" cy="282142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450"/>
                </a:lnSpc>
                <a:buNone/>
              </a:pPr>
              <a:r>
                <a:rPr lang="en-US" sz="1600" b="1" dirty="0">
                  <a:solidFill>
                    <a:srgbClr val="000000"/>
                  </a:solidFill>
                  <a:latin typeface="Mangal Pro" panose="00000500000000000000" pitchFamily="2" charset="0"/>
                  <a:ea typeface="Source Serif 4" pitchFamily="34" charset="-122"/>
                  <a:cs typeface="Mangal Pro" panose="00000500000000000000" pitchFamily="2" charset="0"/>
                </a:rPr>
                <a:t>What are pseudo-words?</a:t>
              </a:r>
              <a:r>
                <a:rPr lang="en-US" sz="1600" dirty="0">
                  <a:solidFill>
                    <a:srgbClr val="000000"/>
                  </a:solidFill>
                  <a:latin typeface="Mangal Pro" panose="00000500000000000000" pitchFamily="2" charset="0"/>
                  <a:ea typeface="Source Serif 4" pitchFamily="34" charset="-122"/>
                  <a:cs typeface="Mangal Pro" panose="00000500000000000000" pitchFamily="2" charset="0"/>
                </a:rPr>
                <a:t> These are invented, phonically decodable words (like </a:t>
              </a:r>
              <a:r>
                <a:rPr lang="en-US" sz="1600" i="1" dirty="0">
                  <a:solidFill>
                    <a:srgbClr val="000000"/>
                  </a:solidFill>
                  <a:latin typeface="Mangal Pro" panose="00000500000000000000" pitchFamily="2" charset="0"/>
                  <a:ea typeface="Source Serif 4" pitchFamily="34" charset="-122"/>
                  <a:cs typeface="Mangal Pro" panose="00000500000000000000" pitchFamily="2" charset="0"/>
                </a:rPr>
                <a:t>'vop'</a:t>
              </a:r>
              <a:r>
                <a:rPr lang="en-US" sz="1600" dirty="0">
                  <a:solidFill>
                    <a:srgbClr val="000000"/>
                  </a:solidFill>
                  <a:latin typeface="Mangal Pro" panose="00000500000000000000" pitchFamily="2" charset="0"/>
                  <a:ea typeface="Source Serif 4" pitchFamily="34" charset="-122"/>
                  <a:cs typeface="Mangal Pro" panose="00000500000000000000" pitchFamily="2" charset="0"/>
                </a:rPr>
                <a:t> or </a:t>
              </a:r>
              <a:r>
                <a:rPr lang="en-US" sz="1600" i="1" dirty="0">
                  <a:solidFill>
                    <a:srgbClr val="000000"/>
                  </a:solidFill>
                  <a:latin typeface="Mangal Pro" panose="00000500000000000000" pitchFamily="2" charset="0"/>
                  <a:ea typeface="Source Serif 4" pitchFamily="34" charset="-122"/>
                  <a:cs typeface="Mangal Pro" panose="00000500000000000000" pitchFamily="2" charset="0"/>
                </a:rPr>
                <a:t>'strom'</a:t>
              </a:r>
              <a:r>
                <a:rPr lang="en-US" sz="1600" dirty="0">
                  <a:solidFill>
                    <a:srgbClr val="000000"/>
                  </a:solidFill>
                  <a:latin typeface="Mangal Pro" panose="00000500000000000000" pitchFamily="2" charset="0"/>
                  <a:ea typeface="Source Serif 4" pitchFamily="34" charset="-122"/>
                  <a:cs typeface="Mangal Pro" panose="00000500000000000000" pitchFamily="2" charset="0"/>
                </a:rPr>
                <a:t>) that test whether a child can decode sounds rather than rely on memory. Each one is accompanied by a picture of an imaginary creature to signal it is a made-up word.</a:t>
              </a:r>
              <a:endParaRPr lang="en-US" sz="1600" dirty="0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  <p:pic>
          <p:nvPicPr>
            <p:cNvPr id="19" name="Image 1" descr="preencoded.png">
              <a:extLst>
                <a:ext uri="{FF2B5EF4-FFF2-40B4-BE49-F238E27FC236}">
                  <a16:creationId xmlns:a16="http://schemas.microsoft.com/office/drawing/2014/main" id="{53595BA5-C957-EAA9-4C95-9198C7198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37728" y="3289425"/>
              <a:ext cx="647510" cy="518062"/>
            </a:xfrm>
            <a:prstGeom prst="rect">
              <a:avLst/>
            </a:prstGeom>
          </p:spPr>
        </p:pic>
      </p:grpSp>
      <p:pic>
        <p:nvPicPr>
          <p:cNvPr id="21" name="Slide 4">
            <a:hlinkClick r:id="" action="ppaction://media"/>
            <a:extLst>
              <a:ext uri="{FF2B5EF4-FFF2-40B4-BE49-F238E27FC236}">
                <a16:creationId xmlns:a16="http://schemas.microsoft.com/office/drawing/2014/main" id="{0A53B401-D5D1-20E9-FA9E-FE7E8F4F6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14152" y="321985"/>
            <a:ext cx="1637000" cy="163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F9F7F7"/>
          </a:solidFill>
          <a:ln/>
        </p:spPr>
        <p:txBody>
          <a:bodyPr/>
          <a:lstStyle/>
          <a:p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032397"/>
            <a:ext cx="75564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201B18"/>
                </a:solidFill>
                <a:latin typeface="Mangal Pro" panose="00000500000000000000" pitchFamily="2" charset="0"/>
                <a:ea typeface="Platypi Medium" pitchFamily="34" charset="-122"/>
                <a:cs typeface="Mangal Pro" panose="00000500000000000000" pitchFamily="2" charset="0"/>
              </a:rPr>
              <a:t>Decoding Words:</a:t>
            </a:r>
            <a:endParaRPr lang="en-US" sz="615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335077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Mangal Pro" panose="00000500000000000000" pitchFamily="2" charset="0"/>
                <a:ea typeface="Platypi Medium" pitchFamily="34" charset="-122"/>
                <a:cs typeface="Mangal Pro" panose="00000500000000000000" pitchFamily="2" charset="0"/>
              </a:rPr>
              <a:t>Real Words &amp; Pseudo-Words</a:t>
            </a:r>
            <a:endParaRPr lang="en-US" sz="445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510849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Pseudo-words level the playing field — they ensure children are truly </a:t>
            </a:r>
            <a:r>
              <a:rPr lang="en-US" sz="1750" b="1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decoding</a:t>
            </a:r>
            <a:r>
              <a:rPr lang="en-US" sz="175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 sounds, not simply recognising words they have memorised. Every child faces the same challenge.</a:t>
            </a:r>
            <a:endParaRPr lang="en-US" sz="175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9CC778-C788-F80D-820C-76409DCB4A95}"/>
              </a:ext>
            </a:extLst>
          </p:cNvPr>
          <p:cNvSpPr/>
          <p:nvPr/>
        </p:nvSpPr>
        <p:spPr>
          <a:xfrm>
            <a:off x="12676622" y="7662041"/>
            <a:ext cx="1881352" cy="5023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79B710-7AA0-471B-C258-C92123DAA420}"/>
              </a:ext>
            </a:extLst>
          </p:cNvPr>
          <p:cNvGrpSpPr/>
          <p:nvPr/>
        </p:nvGrpSpPr>
        <p:grpSpPr>
          <a:xfrm>
            <a:off x="52609" y="28234"/>
            <a:ext cx="5264940" cy="8062642"/>
            <a:chOff x="9246640" y="81898"/>
            <a:chExt cx="5264940" cy="806264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A89B8AA-9DD1-2EA7-8022-BAD822731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62820" y="5468801"/>
              <a:ext cx="5248760" cy="267573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28D823E-CCCE-BE12-B564-B2DD077A7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62820" y="2776850"/>
              <a:ext cx="5248760" cy="260689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E17A685-14C5-8FAF-33DF-084C2D5E3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46640" y="81898"/>
              <a:ext cx="5264940" cy="2655858"/>
            </a:xfrm>
            <a:prstGeom prst="rect">
              <a:avLst/>
            </a:prstGeom>
          </p:spPr>
        </p:pic>
      </p:grpSp>
      <p:pic>
        <p:nvPicPr>
          <p:cNvPr id="8" name="Slide 5">
            <a:hlinkClick r:id="" action="ppaction://media"/>
            <a:extLst>
              <a:ext uri="{FF2B5EF4-FFF2-40B4-BE49-F238E27FC236}">
                <a16:creationId xmlns:a16="http://schemas.microsoft.com/office/drawing/2014/main" id="{9A2C6B41-0EFA-19D7-956B-F90690FE4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76622" y="162639"/>
            <a:ext cx="1699129" cy="1699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6905" y="391418"/>
            <a:ext cx="1923574" cy="324207"/>
          </a:xfrm>
          <a:prstGeom prst="roundRect">
            <a:avLst>
              <a:gd name="adj" fmla="val 6821"/>
            </a:avLst>
          </a:prstGeom>
          <a:solidFill>
            <a:srgbClr val="F3E3D8"/>
          </a:solidFill>
          <a:ln/>
        </p:spPr>
        <p:txBody>
          <a:bodyPr/>
          <a:lstStyle/>
          <a:p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067395" y="483487"/>
            <a:ext cx="1702594" cy="213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15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SUPPORT &amp; NEXT STEPS</a:t>
            </a:r>
            <a:endParaRPr lang="en-US" sz="115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956905" y="953572"/>
            <a:ext cx="9798129" cy="575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5000" dirty="0">
                <a:solidFill>
                  <a:srgbClr val="201B18"/>
                </a:solidFill>
                <a:latin typeface="Mangal Pro" panose="00000500000000000000" pitchFamily="2" charset="0"/>
                <a:ea typeface="Platypi Medium" pitchFamily="34" charset="-122"/>
                <a:cs typeface="Mangal Pro" panose="00000500000000000000" pitchFamily="2" charset="0"/>
              </a:rPr>
              <a:t>What if a Child Doesn't Meet the Standard?</a:t>
            </a:r>
            <a:endParaRPr lang="en-US" sz="50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905" y="1619250"/>
            <a:ext cx="4158496" cy="415849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509023" y="2677877"/>
            <a:ext cx="8108275" cy="1641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50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Not reaching the expected standard is not a cause for alarm — it is simply useful information. Here is what happens next:</a:t>
            </a:r>
            <a:endParaRPr lang="en-US" sz="35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EF8EFE-7EE6-A399-3D7F-8A56528B35DA}"/>
              </a:ext>
            </a:extLst>
          </p:cNvPr>
          <p:cNvGrpSpPr/>
          <p:nvPr/>
        </p:nvGrpSpPr>
        <p:grpSpPr>
          <a:xfrm>
            <a:off x="957024" y="5796320"/>
            <a:ext cx="12716351" cy="1242536"/>
            <a:chOff x="956905" y="6417588"/>
            <a:chExt cx="12716351" cy="1242536"/>
          </a:xfrm>
        </p:grpSpPr>
        <p:sp>
          <p:nvSpPr>
            <p:cNvPr id="7" name="Shape 4"/>
            <p:cNvSpPr/>
            <p:nvPr/>
          </p:nvSpPr>
          <p:spPr>
            <a:xfrm>
              <a:off x="956905" y="6417588"/>
              <a:ext cx="414576" cy="414576"/>
            </a:xfrm>
            <a:prstGeom prst="roundRect">
              <a:avLst>
                <a:gd name="adj" fmla="val 6668"/>
              </a:avLst>
            </a:prstGeom>
            <a:solidFill>
              <a:srgbClr val="F9F7F7"/>
            </a:solidFill>
            <a:ln/>
          </p:spPr>
          <p:txBody>
            <a:bodyPr/>
            <a:lstStyle/>
            <a:p>
              <a:endParaRPr lang="en-GB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  <p:sp>
          <p:nvSpPr>
            <p:cNvPr id="8" name="Text 5"/>
            <p:cNvSpPr/>
            <p:nvPr/>
          </p:nvSpPr>
          <p:spPr>
            <a:xfrm>
              <a:off x="1026021" y="6452116"/>
              <a:ext cx="276344" cy="34551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150"/>
                </a:lnSpc>
                <a:buNone/>
              </a:pPr>
              <a:r>
                <a:rPr lang="en-US" sz="2150" dirty="0">
                  <a:solidFill>
                    <a:srgbClr val="504C49"/>
                  </a:solidFill>
                  <a:latin typeface="Mangal Pro" panose="00000500000000000000" pitchFamily="2" charset="0"/>
                  <a:ea typeface="Platypi Medium" pitchFamily="34" charset="-122"/>
                  <a:cs typeface="Mangal Pro" panose="00000500000000000000" pitchFamily="2" charset="0"/>
                </a:rPr>
                <a:t>1</a:t>
              </a:r>
              <a:endParaRPr lang="en-US" sz="2150" dirty="0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  <p:sp>
          <p:nvSpPr>
            <p:cNvPr id="9" name="Text 6"/>
            <p:cNvSpPr/>
            <p:nvPr/>
          </p:nvSpPr>
          <p:spPr>
            <a:xfrm>
              <a:off x="1521142" y="6480929"/>
              <a:ext cx="2303621" cy="28789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250"/>
                </a:lnSpc>
                <a:buNone/>
              </a:pPr>
              <a:r>
                <a:rPr lang="en-US" sz="2500" b="1" dirty="0">
                  <a:solidFill>
                    <a:srgbClr val="504C49"/>
                  </a:solidFill>
                  <a:latin typeface="Mangal Pro" panose="00000500000000000000" pitchFamily="2" charset="0"/>
                  <a:ea typeface="Platypi Medium" pitchFamily="34" charset="-122"/>
                  <a:cs typeface="Mangal Pro" panose="00000500000000000000" pitchFamily="2" charset="0"/>
                </a:rPr>
                <a:t>Targeted Support</a:t>
              </a:r>
              <a:endParaRPr lang="en-US" sz="2500" b="1" dirty="0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  <p:sp>
          <p:nvSpPr>
            <p:cNvPr id="10" name="Text 7"/>
            <p:cNvSpPr/>
            <p:nvPr/>
          </p:nvSpPr>
          <p:spPr>
            <a:xfrm>
              <a:off x="1521142" y="6858595"/>
              <a:ext cx="3549729" cy="53435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2300" dirty="0">
                  <a:solidFill>
                    <a:srgbClr val="504C49"/>
                  </a:solidFill>
                  <a:latin typeface="Mangal Pro" panose="00000500000000000000" pitchFamily="2" charset="0"/>
                  <a:ea typeface="Source Serif 4" pitchFamily="34" charset="-122"/>
                  <a:cs typeface="Mangal Pro" panose="00000500000000000000" pitchFamily="2" charset="0"/>
                </a:rPr>
                <a:t>The school will put additional phonics support in place straight away.</a:t>
              </a:r>
              <a:endParaRPr lang="en-US" sz="2300" dirty="0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  <p:sp>
          <p:nvSpPr>
            <p:cNvPr id="11" name="Shape 8"/>
            <p:cNvSpPr/>
            <p:nvPr/>
          </p:nvSpPr>
          <p:spPr>
            <a:xfrm>
              <a:off x="5258038" y="6417588"/>
              <a:ext cx="414576" cy="414576"/>
            </a:xfrm>
            <a:prstGeom prst="roundRect">
              <a:avLst>
                <a:gd name="adj" fmla="val 6668"/>
              </a:avLst>
            </a:prstGeom>
            <a:solidFill>
              <a:srgbClr val="F9F7F7"/>
            </a:solidFill>
            <a:ln/>
          </p:spPr>
          <p:txBody>
            <a:bodyPr/>
            <a:lstStyle/>
            <a:p>
              <a:endParaRPr lang="en-GB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  <p:sp>
          <p:nvSpPr>
            <p:cNvPr id="12" name="Text 9"/>
            <p:cNvSpPr/>
            <p:nvPr/>
          </p:nvSpPr>
          <p:spPr>
            <a:xfrm>
              <a:off x="5327154" y="6452116"/>
              <a:ext cx="276344" cy="34551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150"/>
                </a:lnSpc>
                <a:buNone/>
              </a:pPr>
              <a:r>
                <a:rPr lang="en-US" sz="2150" dirty="0">
                  <a:solidFill>
                    <a:srgbClr val="504C49"/>
                  </a:solidFill>
                  <a:latin typeface="Mangal Pro" panose="00000500000000000000" pitchFamily="2" charset="0"/>
                  <a:ea typeface="Platypi Medium" pitchFamily="34" charset="-122"/>
                  <a:cs typeface="Mangal Pro" panose="00000500000000000000" pitchFamily="2" charset="0"/>
                </a:rPr>
                <a:t>2</a:t>
              </a:r>
              <a:endParaRPr lang="en-US" sz="2150" dirty="0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  <p:sp>
          <p:nvSpPr>
            <p:cNvPr id="13" name="Text 10"/>
            <p:cNvSpPr/>
            <p:nvPr/>
          </p:nvSpPr>
          <p:spPr>
            <a:xfrm>
              <a:off x="5822275" y="6480929"/>
              <a:ext cx="2303621" cy="28789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250"/>
                </a:lnSpc>
                <a:buNone/>
              </a:pPr>
              <a:r>
                <a:rPr lang="en-US" sz="2500" b="1" dirty="0">
                  <a:solidFill>
                    <a:srgbClr val="504C49"/>
                  </a:solidFill>
                  <a:latin typeface="Mangal Pro" panose="00000500000000000000" pitchFamily="2" charset="0"/>
                  <a:ea typeface="Platypi Medium" pitchFamily="34" charset="-122"/>
                  <a:cs typeface="Mangal Pro" panose="00000500000000000000" pitchFamily="2" charset="0"/>
                </a:rPr>
                <a:t>Retake in Year 2</a:t>
              </a:r>
              <a:endParaRPr lang="en-US" sz="2500" b="1" dirty="0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  <p:sp>
          <p:nvSpPr>
            <p:cNvPr id="14" name="Text 11"/>
            <p:cNvSpPr/>
            <p:nvPr/>
          </p:nvSpPr>
          <p:spPr>
            <a:xfrm>
              <a:off x="5822275" y="6858595"/>
              <a:ext cx="3549848" cy="53435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2300" dirty="0">
                  <a:solidFill>
                    <a:srgbClr val="504C49"/>
                  </a:solidFill>
                  <a:latin typeface="Mangal Pro" panose="00000500000000000000" pitchFamily="2" charset="0"/>
                  <a:ea typeface="Source Serif 4" pitchFamily="34" charset="-122"/>
                  <a:cs typeface="Mangal Pro" panose="00000500000000000000" pitchFamily="2" charset="0"/>
                </a:rPr>
                <a:t>Children will have the opportunity to retake the check the following year.</a:t>
              </a:r>
              <a:endParaRPr lang="en-US" sz="2300" dirty="0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  <p:sp>
          <p:nvSpPr>
            <p:cNvPr id="15" name="Shape 12"/>
            <p:cNvSpPr/>
            <p:nvPr/>
          </p:nvSpPr>
          <p:spPr>
            <a:xfrm>
              <a:off x="9559290" y="6417588"/>
              <a:ext cx="414576" cy="414576"/>
            </a:xfrm>
            <a:prstGeom prst="roundRect">
              <a:avLst>
                <a:gd name="adj" fmla="val 6668"/>
              </a:avLst>
            </a:prstGeom>
            <a:solidFill>
              <a:srgbClr val="F9F7F7"/>
            </a:solidFill>
            <a:ln/>
          </p:spPr>
          <p:txBody>
            <a:bodyPr/>
            <a:lstStyle/>
            <a:p>
              <a:endParaRPr lang="en-GB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  <p:sp>
          <p:nvSpPr>
            <p:cNvPr id="16" name="Text 13"/>
            <p:cNvSpPr/>
            <p:nvPr/>
          </p:nvSpPr>
          <p:spPr>
            <a:xfrm>
              <a:off x="9628406" y="6452116"/>
              <a:ext cx="276344" cy="34551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150"/>
                </a:lnSpc>
                <a:buNone/>
              </a:pPr>
              <a:r>
                <a:rPr lang="en-US" sz="2150" dirty="0">
                  <a:solidFill>
                    <a:srgbClr val="504C49"/>
                  </a:solidFill>
                  <a:latin typeface="Mangal Pro" panose="00000500000000000000" pitchFamily="2" charset="0"/>
                  <a:ea typeface="Platypi Medium" pitchFamily="34" charset="-122"/>
                  <a:cs typeface="Mangal Pro" panose="00000500000000000000" pitchFamily="2" charset="0"/>
                </a:rPr>
                <a:t>3</a:t>
              </a:r>
              <a:endParaRPr lang="en-US" sz="2150" dirty="0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  <p:sp>
          <p:nvSpPr>
            <p:cNvPr id="17" name="Text 14"/>
            <p:cNvSpPr/>
            <p:nvPr/>
          </p:nvSpPr>
          <p:spPr>
            <a:xfrm>
              <a:off x="10123527" y="6480929"/>
              <a:ext cx="2328743" cy="28789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250"/>
                </a:lnSpc>
                <a:buNone/>
              </a:pPr>
              <a:r>
                <a:rPr lang="en-US" sz="2500" b="1" dirty="0">
                  <a:solidFill>
                    <a:srgbClr val="504C49"/>
                  </a:solidFill>
                  <a:latin typeface="Mangal Pro" panose="00000500000000000000" pitchFamily="2" charset="0"/>
                  <a:ea typeface="Platypi Medium" pitchFamily="34" charset="-122"/>
                  <a:cs typeface="Mangal Pro" panose="00000500000000000000" pitchFamily="2" charset="0"/>
                </a:rPr>
                <a:t>No Child Left Behind</a:t>
              </a:r>
              <a:endParaRPr lang="en-US" sz="2500" b="1" dirty="0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  <p:sp>
          <p:nvSpPr>
            <p:cNvPr id="18" name="Text 15"/>
            <p:cNvSpPr/>
            <p:nvPr/>
          </p:nvSpPr>
          <p:spPr>
            <a:xfrm>
              <a:off x="10123527" y="6858595"/>
              <a:ext cx="3549729" cy="8015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buNone/>
              </a:pPr>
              <a:r>
                <a:rPr lang="en-US" sz="2300" dirty="0">
                  <a:solidFill>
                    <a:srgbClr val="504C49"/>
                  </a:solidFill>
                  <a:latin typeface="Mangal Pro" panose="00000500000000000000" pitchFamily="2" charset="0"/>
                  <a:ea typeface="Source Serif 4" pitchFamily="34" charset="-122"/>
                  <a:cs typeface="Mangal Pro" panose="00000500000000000000" pitchFamily="2" charset="0"/>
                </a:rPr>
                <a:t>The aim is to catch any gaps early, before they affect wider reading progress.</a:t>
              </a:r>
              <a:endParaRPr lang="en-US" sz="2300" dirty="0">
                <a:latin typeface="Mangal Pro" panose="00000500000000000000" pitchFamily="2" charset="0"/>
                <a:cs typeface="Mangal Pro" panose="00000500000000000000" pitchFamily="2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A5F589-7785-8558-DFAF-7C8349ECA950}"/>
              </a:ext>
            </a:extLst>
          </p:cNvPr>
          <p:cNvSpPr/>
          <p:nvPr/>
        </p:nvSpPr>
        <p:spPr>
          <a:xfrm>
            <a:off x="12676622" y="7662041"/>
            <a:ext cx="1881352" cy="5023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pic>
        <p:nvPicPr>
          <p:cNvPr id="21" name="Slide 6">
            <a:hlinkClick r:id="" action="ppaction://media"/>
            <a:extLst>
              <a:ext uri="{FF2B5EF4-FFF2-40B4-BE49-F238E27FC236}">
                <a16:creationId xmlns:a16="http://schemas.microsoft.com/office/drawing/2014/main" id="{1D71628C-86B1-4450-06BA-7D74BD3E9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01903" y="4112618"/>
            <a:ext cx="1660634" cy="1660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454348"/>
            <a:ext cx="1497449" cy="426244"/>
          </a:xfrm>
          <a:prstGeom prst="roundRect">
            <a:avLst>
              <a:gd name="adj" fmla="val 6386"/>
            </a:avLst>
          </a:prstGeom>
          <a:solidFill>
            <a:srgbClr val="F3E3D8"/>
          </a:solidFill>
          <a:ln/>
        </p:spPr>
        <p:txBody>
          <a:bodyPr/>
          <a:lstStyle/>
          <a:p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29878" y="553045"/>
            <a:ext cx="1225272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FOR PARENTS</a:t>
            </a:r>
            <a:endParaRPr lang="en-US" sz="14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1555313"/>
            <a:ext cx="944641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01B18"/>
                </a:solidFill>
                <a:latin typeface="Mangal Pro" panose="00000500000000000000" pitchFamily="2" charset="0"/>
                <a:ea typeface="Platypi Medium" pitchFamily="34" charset="-122"/>
                <a:cs typeface="Mangal Pro" panose="00000500000000000000" pitchFamily="2" charset="0"/>
              </a:rPr>
              <a:t>How Can You Support Your Child?</a:t>
            </a:r>
            <a:endParaRPr lang="en-US" sz="445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2604254"/>
            <a:ext cx="566976" cy="56697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34547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Mangal Pro" panose="00000500000000000000" pitchFamily="2" charset="0"/>
                <a:ea typeface="Platypi Medium" pitchFamily="34" charset="-122"/>
                <a:cs typeface="Mangal Pro" panose="00000500000000000000" pitchFamily="2" charset="0"/>
              </a:rPr>
              <a:t>Read Together</a:t>
            </a:r>
            <a:endParaRPr lang="en-US" sz="22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3945136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Share books regularly — making reading enjoyable is the single greatest gift you can give.</a:t>
            </a:r>
            <a:endParaRPr lang="en-US" sz="175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456884" y="34547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Mangal Pro" panose="00000500000000000000" pitchFamily="2" charset="0"/>
                <a:ea typeface="Platypi Medium" pitchFamily="34" charset="-122"/>
                <a:cs typeface="Mangal Pro" panose="00000500000000000000" pitchFamily="2" charset="0"/>
              </a:rPr>
              <a:t>Sound it Out</a:t>
            </a:r>
            <a:endParaRPr lang="en-US" sz="22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456884" y="3945136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Encourage your child to blend sounds in unfamiliar words rather than guessing from pictures.</a:t>
            </a:r>
            <a:endParaRPr lang="en-US" sz="175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5124569"/>
            <a:ext cx="566976" cy="56697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93790" y="59750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Mangal Pro" panose="00000500000000000000" pitchFamily="2" charset="0"/>
                <a:ea typeface="Platypi Medium" pitchFamily="34" charset="-122"/>
                <a:cs typeface="Mangal Pro" panose="00000500000000000000" pitchFamily="2" charset="0"/>
              </a:rPr>
              <a:t>Talk About Words</a:t>
            </a:r>
            <a:endParaRPr lang="en-US" sz="22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93790" y="6465451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Discuss the meaning of new words you encounter — vocabulary and decoding go hand in hand.</a:t>
            </a:r>
            <a:endParaRPr lang="en-US" sz="175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56884" y="5124569"/>
            <a:ext cx="566976" cy="566976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456884" y="59750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04C49"/>
                </a:solidFill>
                <a:latin typeface="Mangal Pro" panose="00000500000000000000" pitchFamily="2" charset="0"/>
                <a:ea typeface="Platypi Medium" pitchFamily="34" charset="-122"/>
                <a:cs typeface="Mangal Pro" panose="00000500000000000000" pitchFamily="2" charset="0"/>
              </a:rPr>
              <a:t>Ask the Teacher</a:t>
            </a:r>
            <a:endParaRPr lang="en-US" sz="22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6" name="Text 10"/>
          <p:cNvSpPr/>
          <p:nvPr/>
        </p:nvSpPr>
        <p:spPr>
          <a:xfrm>
            <a:off x="7456884" y="6465451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If you need any advice or if you have any concerns, please get in touch. I am happy to help in any way I can. </a:t>
            </a:r>
            <a:endParaRPr lang="en-US" sz="175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5FC01A1-B6C1-F408-CFC9-9C0251B630BE}"/>
              </a:ext>
            </a:extLst>
          </p:cNvPr>
          <p:cNvSpPr/>
          <p:nvPr/>
        </p:nvSpPr>
        <p:spPr>
          <a:xfrm>
            <a:off x="12676622" y="7662041"/>
            <a:ext cx="1881352" cy="5023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1EC437-F241-6E76-FCE8-C0CDE01BC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9338" y="2604254"/>
            <a:ext cx="1007815" cy="7087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Slide 7">
            <a:hlinkClick r:id="" action="ppaction://media"/>
            <a:extLst>
              <a:ext uri="{FF2B5EF4-FFF2-40B4-BE49-F238E27FC236}">
                <a16:creationId xmlns:a16="http://schemas.microsoft.com/office/drawing/2014/main" id="{EC9D9391-A16D-93CC-4EF9-B46F2DEE3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56821" y="143012"/>
            <a:ext cx="1400613" cy="1400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4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50081" y="480298"/>
            <a:ext cx="1064300" cy="441484"/>
          </a:xfrm>
          <a:prstGeom prst="roundRect">
            <a:avLst>
              <a:gd name="adj" fmla="val 6165"/>
            </a:avLst>
          </a:prstGeom>
          <a:noFill/>
          <a:ln w="7620">
            <a:solidFill>
              <a:srgbClr val="3E2513"/>
            </a:solidFill>
            <a:prstDash val="solid"/>
          </a:ln>
        </p:spPr>
        <p:txBody>
          <a:bodyPr/>
          <a:lstStyle/>
          <a:p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555903"/>
            <a:ext cx="77688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E2513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RESULTS</a:t>
            </a:r>
            <a:endParaRPr lang="en-US" sz="14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1535548"/>
            <a:ext cx="745402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6000" dirty="0">
                <a:solidFill>
                  <a:srgbClr val="201B18"/>
                </a:solidFill>
                <a:latin typeface="Mangal Pro" panose="00000500000000000000" pitchFamily="2" charset="0"/>
                <a:ea typeface="Platypi Medium" pitchFamily="34" charset="-122"/>
                <a:cs typeface="Mangal Pro" panose="00000500000000000000" pitchFamily="2" charset="0"/>
              </a:rPr>
              <a:t>How Are the Results Used?</a:t>
            </a:r>
            <a:endParaRPr lang="en-US" sz="60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844593" y="2617947"/>
            <a:ext cx="699201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00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Results are a </a:t>
            </a:r>
            <a:r>
              <a:rPr lang="en-US" sz="3000" b="1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professional tool for teachers</a:t>
            </a:r>
            <a:r>
              <a:rPr lang="en-US" sz="300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, not a judgement of your child. We will use them to make practical decisions about support and resourcing moving forward.</a:t>
            </a:r>
            <a:endParaRPr lang="en-US" sz="30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844593" y="5530742"/>
            <a:ext cx="6992017" cy="1689616"/>
          </a:xfrm>
          <a:prstGeom prst="roundRect">
            <a:avLst>
              <a:gd name="adj" fmla="val 2014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872" y="5605808"/>
            <a:ext cx="541991" cy="43363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88821" y="5808138"/>
            <a:ext cx="61461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500" dirty="0">
                <a:solidFill>
                  <a:srgbClr val="000000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You will always be informed of your child's individual result and what it means for their next steps.</a:t>
            </a:r>
            <a:endParaRPr lang="en-US" sz="25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4780B4-F814-C3D3-EC19-52D6886B2043}"/>
              </a:ext>
            </a:extLst>
          </p:cNvPr>
          <p:cNvSpPr/>
          <p:nvPr/>
        </p:nvSpPr>
        <p:spPr>
          <a:xfrm>
            <a:off x="12676622" y="7662041"/>
            <a:ext cx="1881352" cy="5023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804FD0-B381-5026-EF8D-157587C3B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847" y="3045321"/>
            <a:ext cx="6134632" cy="3330229"/>
          </a:xfrm>
          <a:prstGeom prst="rect">
            <a:avLst/>
          </a:prstGeom>
        </p:spPr>
      </p:pic>
      <p:pic>
        <p:nvPicPr>
          <p:cNvPr id="13" name="Slide 8">
            <a:hlinkClick r:id="" action="ppaction://media"/>
            <a:extLst>
              <a:ext uri="{FF2B5EF4-FFF2-40B4-BE49-F238E27FC236}">
                <a16:creationId xmlns:a16="http://schemas.microsoft.com/office/drawing/2014/main" id="{BFC0DC29-7709-13C4-5F8D-302D5FAC6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2940" y="343048"/>
            <a:ext cx="1403670" cy="1403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9023" y="259198"/>
            <a:ext cx="7605951" cy="1373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201B18"/>
                </a:solidFill>
                <a:latin typeface="Mangal Pro" panose="00000500000000000000" pitchFamily="2" charset="0"/>
                <a:ea typeface="Platypi Medium" pitchFamily="34" charset="-122"/>
                <a:cs typeface="Mangal Pro" panose="00000500000000000000" pitchFamily="2" charset="0"/>
              </a:rPr>
              <a:t>A Positive Step for Reading Success</a:t>
            </a:r>
            <a:endParaRPr lang="en-US" sz="4300" b="1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69024" y="1667102"/>
            <a:ext cx="7605951" cy="1384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50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The Phonics Screening Check is a </a:t>
            </a:r>
            <a:r>
              <a:rPr lang="en-US" sz="2500" b="1" dirty="0">
                <a:solidFill>
                  <a:srgbClr val="3E2513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supportive, low-pressure assessment</a:t>
            </a:r>
            <a:r>
              <a:rPr lang="en-US" sz="250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 designed to help every child thrive. With your encouragement at home and expert guidance from school, your child has everything they need to build a lifelong love of reading.</a:t>
            </a:r>
            <a:endParaRPr lang="en-US" sz="25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769025" y="3997404"/>
            <a:ext cx="7605951" cy="3551039"/>
          </a:xfrm>
          <a:prstGeom prst="roundRect">
            <a:avLst>
              <a:gd name="adj" fmla="val 928"/>
            </a:avLst>
          </a:prstGeom>
          <a:solidFill>
            <a:srgbClr val="F9F7F7"/>
          </a:solidFill>
          <a:ln/>
        </p:spPr>
        <p:txBody>
          <a:bodyPr/>
          <a:lstStyle/>
          <a:p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769025" y="3997404"/>
            <a:ext cx="3802975" cy="1948577"/>
          </a:xfrm>
          <a:prstGeom prst="roundRect">
            <a:avLst>
              <a:gd name="adj" fmla="val 1692"/>
            </a:avLst>
          </a:prstGeom>
          <a:solidFill>
            <a:srgbClr val="F9F7F7"/>
          </a:solidFill>
          <a:ln/>
        </p:spPr>
        <p:txBody>
          <a:bodyPr/>
          <a:lstStyle/>
          <a:p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988695" y="4217075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500" b="1" dirty="0">
                <a:solidFill>
                  <a:srgbClr val="504C49"/>
                </a:solidFill>
                <a:latin typeface="Mangal Pro" panose="00000500000000000000" pitchFamily="2" charset="0"/>
                <a:ea typeface="Platypi Medium" pitchFamily="34" charset="-122"/>
                <a:cs typeface="Mangal Pro" panose="00000500000000000000" pitchFamily="2" charset="0"/>
              </a:rPr>
              <a:t>Strong Foundations</a:t>
            </a:r>
            <a:endParaRPr lang="en-US" sz="2500" b="1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988695" y="4687967"/>
            <a:ext cx="3363635" cy="1038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30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Phonics gives children the tools to decode any word they encounter.</a:t>
            </a:r>
            <a:endParaRPr lang="en-US" sz="23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4572000" y="3997404"/>
            <a:ext cx="3802975" cy="1948577"/>
          </a:xfrm>
          <a:prstGeom prst="rect">
            <a:avLst/>
          </a:prstGeom>
          <a:solidFill>
            <a:srgbClr val="F9F7F7"/>
          </a:solidFill>
          <a:ln/>
        </p:spPr>
        <p:txBody>
          <a:bodyPr/>
          <a:lstStyle/>
          <a:p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4572000" y="3997404"/>
            <a:ext cx="30480" cy="1948577"/>
          </a:xfrm>
          <a:prstGeom prst="roundRect">
            <a:avLst>
              <a:gd name="adj" fmla="val 108139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4791670" y="4217075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500" b="1" dirty="0">
                <a:solidFill>
                  <a:srgbClr val="504C49"/>
                </a:solidFill>
                <a:latin typeface="Mangal Pro" panose="00000500000000000000" pitchFamily="2" charset="0"/>
                <a:ea typeface="Platypi Medium" pitchFamily="34" charset="-122"/>
                <a:cs typeface="Mangal Pro" panose="00000500000000000000" pitchFamily="2" charset="0"/>
              </a:rPr>
              <a:t>School Support</a:t>
            </a:r>
            <a:endParaRPr lang="en-US" sz="2500" b="1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4776430" y="4585084"/>
            <a:ext cx="3363635" cy="1038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30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We use the assessment data to ensure your children have the skills they need.</a:t>
            </a:r>
            <a:endParaRPr lang="en-US" sz="2300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769025" y="5945981"/>
            <a:ext cx="7605951" cy="1602462"/>
          </a:xfrm>
          <a:prstGeom prst="rect">
            <a:avLst/>
          </a:prstGeom>
          <a:solidFill>
            <a:srgbClr val="F9F7F7"/>
          </a:solidFill>
          <a:ln/>
        </p:spPr>
        <p:txBody>
          <a:bodyPr/>
          <a:lstStyle/>
          <a:p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769025" y="5945981"/>
            <a:ext cx="7605951" cy="30480"/>
          </a:xfrm>
          <a:prstGeom prst="roundRect">
            <a:avLst>
              <a:gd name="adj" fmla="val 108139"/>
            </a:avLst>
          </a:prstGeom>
          <a:solidFill>
            <a:srgbClr val="D8D4D4"/>
          </a:solidFill>
          <a:ln/>
        </p:spPr>
        <p:txBody>
          <a:bodyPr/>
          <a:lstStyle/>
          <a:p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988695" y="6165652"/>
            <a:ext cx="27466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500" b="1" dirty="0">
                <a:solidFill>
                  <a:srgbClr val="504C49"/>
                </a:solidFill>
                <a:latin typeface="Mangal Pro" panose="00000500000000000000" pitchFamily="2" charset="0"/>
                <a:ea typeface="Platypi Medium" pitchFamily="34" charset="-122"/>
                <a:cs typeface="Mangal Pro" panose="00000500000000000000" pitchFamily="2" charset="0"/>
              </a:rPr>
              <a:t>Your Role</a:t>
            </a:r>
            <a:endParaRPr lang="en-US" sz="2500" b="1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988693" y="6523936"/>
            <a:ext cx="7166610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300" u="sng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Listening to your child read at home</a:t>
            </a:r>
            <a:r>
              <a:rPr lang="en-US" sz="2300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, with a little and often approach, </a:t>
            </a:r>
            <a:r>
              <a:rPr lang="en-US" sz="2300" u="sng" dirty="0">
                <a:solidFill>
                  <a:srgbClr val="504C49"/>
                </a:solidFill>
                <a:latin typeface="Mangal Pro" panose="00000500000000000000" pitchFamily="2" charset="0"/>
                <a:ea typeface="Source Serif 4" pitchFamily="34" charset="-122"/>
                <a:cs typeface="Mangal Pro" panose="00000500000000000000" pitchFamily="2" charset="0"/>
              </a:rPr>
              <a:t>is the most powerful thing you can do.</a:t>
            </a:r>
            <a:endParaRPr lang="en-US" sz="2300" u="sng" dirty="0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pic>
        <p:nvPicPr>
          <p:cNvPr id="2050" name="Picture 2" descr="'One in four children under four are not read to': Children's Books ...">
            <a:extLst>
              <a:ext uri="{FF2B5EF4-FFF2-40B4-BE49-F238E27FC236}">
                <a16:creationId xmlns:a16="http://schemas.microsoft.com/office/drawing/2014/main" id="{E7279F0F-C690-2022-C269-E06746A63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051" y="2450454"/>
            <a:ext cx="5500264" cy="309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04F73EC-3314-B5F6-9507-95DED2B74D57}"/>
              </a:ext>
            </a:extLst>
          </p:cNvPr>
          <p:cNvSpPr/>
          <p:nvPr/>
        </p:nvSpPr>
        <p:spPr>
          <a:xfrm>
            <a:off x="12676622" y="7662041"/>
            <a:ext cx="1881352" cy="5023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Mangal Pro" panose="00000500000000000000" pitchFamily="2" charset="0"/>
              <a:cs typeface="Mangal Pro" panose="00000500000000000000" pitchFamily="2" charset="0"/>
            </a:endParaRPr>
          </a:p>
        </p:txBody>
      </p:sp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927564-1D64-9CAB-337C-A411D18A9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76622" y="259198"/>
            <a:ext cx="1463675" cy="146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7729044-46a1-47ef-8ad6-fd6d4ca22741">
      <Terms xmlns="http://schemas.microsoft.com/office/infopath/2007/PartnerControls"/>
    </lcf76f155ced4ddcb4097134ff3c332f>
    <TaxCatchAll xmlns="b362971c-1866-4d7f-95e5-72fab808058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FA6030F356324DA2185132283D3F93" ma:contentTypeVersion="15" ma:contentTypeDescription="Create a new document." ma:contentTypeScope="" ma:versionID="fec4f76d1a78e4431bbd682c986dcce1">
  <xsd:schema xmlns:xsd="http://www.w3.org/2001/XMLSchema" xmlns:xs="http://www.w3.org/2001/XMLSchema" xmlns:p="http://schemas.microsoft.com/office/2006/metadata/properties" xmlns:ns2="17729044-46a1-47ef-8ad6-fd6d4ca22741" xmlns:ns3="b362971c-1866-4d7f-95e5-72fab8080585" targetNamespace="http://schemas.microsoft.com/office/2006/metadata/properties" ma:root="true" ma:fieldsID="322c39248a80300544899c3be847590c" ns2:_="" ns3:_="">
    <xsd:import namespace="17729044-46a1-47ef-8ad6-fd6d4ca22741"/>
    <xsd:import namespace="b362971c-1866-4d7f-95e5-72fab80805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729044-46a1-47ef-8ad6-fd6d4ca227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3c03004e-6679-4102-ac39-55c06a3e43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62971c-1866-4d7f-95e5-72fab808058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f72e8893-ec26-4074-b575-9f0e7810a711}" ma:internalName="TaxCatchAll" ma:showField="CatchAllData" ma:web="b362971c-1866-4d7f-95e5-72fab80805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3B35EE-892D-4CFA-94A9-8EB2603410C3}">
  <ds:schemaRefs>
    <ds:schemaRef ds:uri="http://schemas.microsoft.com/office/2006/documentManagement/types"/>
    <ds:schemaRef ds:uri="17729044-46a1-47ef-8ad6-fd6d4ca22741"/>
    <ds:schemaRef ds:uri="http://purl.org/dc/terms/"/>
    <ds:schemaRef ds:uri="http://www.w3.org/XML/1998/namespace"/>
    <ds:schemaRef ds:uri="http://purl.org/dc/dcmitype/"/>
    <ds:schemaRef ds:uri="b362971c-1866-4d7f-95e5-72fab8080585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F269101-F1C4-4D5A-8706-8AC5B66F86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05649C-CB22-42D9-8232-C88B772FD083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686</Words>
  <Application>Microsoft Office PowerPoint</Application>
  <PresentationFormat>Custom</PresentationFormat>
  <Paragraphs>72</Paragraphs>
  <Slides>9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Mangal Pro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Claire Parmley</dc:creator>
  <cp:lastModifiedBy>Claire Parmley</cp:lastModifiedBy>
  <cp:revision>3</cp:revision>
  <dcterms:created xsi:type="dcterms:W3CDTF">2026-04-18T12:24:27Z</dcterms:created>
  <dcterms:modified xsi:type="dcterms:W3CDTF">2026-04-24T11:25:24Z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0x01010033FA6030F356324DA2185132283D3F93</vt:lpwstr>
  </property>
  <property fmtid="{D5CDD505-2E9C-101B-9397-08002B2CF9AE}" pid="3" name="MediaServiceImageTags">
    <vt:lpwstr/>
  </property>
</Properties>
</file>