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4"/>
  </p:sldMasterIdLst>
  <p:notesMasterIdLst>
    <p:notesMasterId r:id="rId1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4" r:id="rId12"/>
    <p:sldId id="265" r:id="rId13"/>
  </p:sldIdLst>
  <p:sldSz cx="14630400" cy="8229600"/>
  <p:notesSz cx="8229600" cy="14630400"/>
  <p:embeddedFontLst>
    <p:embeddedFont>
      <p:font typeface="Mangal Pro" panose="00000500000000000000" pitchFamily="2" charset="0"/>
      <p:regular r:id="rId15"/>
      <p:bold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77EA08C-0B78-4C41-8E52-AF30F8EEE176}" v="13" dt="2026-04-18T17:15:34.1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9" d="100"/>
          <a:sy n="89" d="100"/>
        </p:scale>
        <p:origin x="7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1.fntdata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3733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3F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3F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3F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3F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3F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3F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3F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3F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3F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3F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4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0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3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4.sv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3.svg"/><Relationship Id="rId5" Type="http://schemas.openxmlformats.org/officeDocument/2006/relationships/image" Target="../media/image12.sv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3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3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144000" y="0"/>
            <a:ext cx="5486400" cy="8229600"/>
          </a:xfrm>
          <a:prstGeom prst="rect">
            <a:avLst/>
          </a:prstGeom>
          <a:solidFill>
            <a:srgbClr val="F9F7F7"/>
          </a:solidFill>
          <a:ln/>
        </p:spPr>
        <p:txBody>
          <a:bodyPr/>
          <a:lstStyle/>
          <a:p>
            <a:endParaRPr lang="en-GB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709707" y="2367755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6000" dirty="0">
                <a:solidFill>
                  <a:srgbClr val="201B18"/>
                </a:solidFill>
                <a:latin typeface="Mangal Pro" panose="00000500000000000000" pitchFamily="2" charset="0"/>
                <a:ea typeface="Platypi Medium" pitchFamily="34" charset="-122"/>
                <a:cs typeface="Mangal Pro" panose="00000500000000000000" pitchFamily="2" charset="0"/>
              </a:rPr>
              <a:t>Understanding the Phonics Screening Check</a:t>
            </a:r>
            <a:endParaRPr lang="en-US" sz="6000" dirty="0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793790" y="4812149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3000" dirty="0">
                <a:solidFill>
                  <a:srgbClr val="504C49"/>
                </a:solidFill>
                <a:latin typeface="Mangal Pro" panose="00000500000000000000" pitchFamily="2" charset="0"/>
                <a:ea typeface="Source Serif 4" pitchFamily="34" charset="-122"/>
                <a:cs typeface="Mangal Pro" panose="00000500000000000000" pitchFamily="2" charset="0"/>
              </a:rPr>
              <a:t>A guide for parents of Year 1 children</a:t>
            </a:r>
            <a:endParaRPr lang="en-US" sz="3000" dirty="0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E5A00B7-A190-B27E-EF47-C8F4018B58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50689" y="692037"/>
            <a:ext cx="5479711" cy="6845525"/>
          </a:xfrm>
          <a:prstGeom prst="rect">
            <a:avLst/>
          </a:prstGeom>
        </p:spPr>
      </p:pic>
      <p:sp>
        <p:nvSpPr>
          <p:cNvPr id="14" name="Call-out: Left Arrow 13">
            <a:extLst>
              <a:ext uri="{FF2B5EF4-FFF2-40B4-BE49-F238E27FC236}">
                <a16:creationId xmlns:a16="http://schemas.microsoft.com/office/drawing/2014/main" id="{3F5C0788-A6D4-61CB-7B6F-4BE4FE0BB4EA}"/>
              </a:ext>
            </a:extLst>
          </p:cNvPr>
          <p:cNvSpPr/>
          <p:nvPr/>
        </p:nvSpPr>
        <p:spPr>
          <a:xfrm>
            <a:off x="2048719" y="115240"/>
            <a:ext cx="5046562" cy="1574157"/>
          </a:xfrm>
          <a:prstGeom prst="leftArrowCallout">
            <a:avLst>
              <a:gd name="adj1" fmla="val 13235"/>
              <a:gd name="adj2" fmla="val 25000"/>
              <a:gd name="adj3" fmla="val 25000"/>
              <a:gd name="adj4" fmla="val 64977"/>
            </a:avLst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500" dirty="0">
                <a:latin typeface="Mangal Pro" panose="00000500000000000000" pitchFamily="2" charset="0"/>
                <a:cs typeface="Mangal Pro" panose="00000500000000000000" pitchFamily="2" charset="0"/>
              </a:rPr>
              <a:t>Click here to listen to Mrs Adams</a:t>
            </a:r>
          </a:p>
        </p:txBody>
      </p:sp>
      <p:pic>
        <p:nvPicPr>
          <p:cNvPr id="18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A37EE4A-1005-E62C-BBEF-2967AD9B08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2344" y="141516"/>
            <a:ext cx="1669518" cy="16695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1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5559981" y="1579743"/>
            <a:ext cx="1315403" cy="426244"/>
          </a:xfrm>
          <a:prstGeom prst="roundRect">
            <a:avLst>
              <a:gd name="adj" fmla="val 6386"/>
            </a:avLst>
          </a:prstGeom>
          <a:solidFill>
            <a:srgbClr val="F3E3D8"/>
          </a:solidFill>
          <a:ln/>
        </p:spPr>
        <p:txBody>
          <a:bodyPr/>
          <a:lstStyle/>
          <a:p>
            <a:endParaRPr lang="en-GB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5696069" y="1647728"/>
            <a:ext cx="1043226" cy="290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504C49"/>
                </a:solidFill>
                <a:latin typeface="Mangal Pro" panose="00000500000000000000" pitchFamily="2" charset="0"/>
                <a:ea typeface="Source Serif 4" pitchFamily="34" charset="-122"/>
                <a:cs typeface="Mangal Pro" panose="00000500000000000000" pitchFamily="2" charset="0"/>
              </a:rPr>
              <a:t>THE BASICS</a:t>
            </a:r>
            <a:endParaRPr lang="en-US" sz="1400" dirty="0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5559981" y="2215753"/>
            <a:ext cx="828413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6000" dirty="0">
                <a:solidFill>
                  <a:srgbClr val="201B18"/>
                </a:solidFill>
                <a:latin typeface="Mangal Pro" panose="00000500000000000000" pitchFamily="2" charset="0"/>
                <a:ea typeface="Platypi Medium" pitchFamily="34" charset="-122"/>
                <a:cs typeface="Mangal Pro" panose="00000500000000000000" pitchFamily="2" charset="0"/>
              </a:rPr>
              <a:t>What is Phonics and Why Does it Matter?</a:t>
            </a:r>
            <a:endParaRPr lang="en-US" sz="6000" dirty="0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5559981" y="3860125"/>
            <a:ext cx="828413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3000" dirty="0">
                <a:solidFill>
                  <a:srgbClr val="504C49"/>
                </a:solidFill>
                <a:latin typeface="Mangal Pro" panose="00000500000000000000" pitchFamily="2" charset="0"/>
                <a:ea typeface="Source Serif 4" pitchFamily="34" charset="-122"/>
                <a:cs typeface="Mangal Pro" panose="00000500000000000000" pitchFamily="2" charset="0"/>
              </a:rPr>
              <a:t>Phonics teaches children to read by connecting letters to the sounds they make. Children learn to recognise individual letter sounds — and combinations like </a:t>
            </a:r>
            <a:r>
              <a:rPr lang="en-US" sz="3000" b="1" dirty="0">
                <a:solidFill>
                  <a:srgbClr val="504C49"/>
                </a:solidFill>
                <a:latin typeface="Mangal Pro" panose="00000500000000000000" pitchFamily="2" charset="0"/>
                <a:ea typeface="Source Serif 4" pitchFamily="34" charset="-122"/>
                <a:cs typeface="Mangal Pro" panose="00000500000000000000" pitchFamily="2" charset="0"/>
              </a:rPr>
              <a:t>'sh'</a:t>
            </a:r>
            <a:r>
              <a:rPr lang="en-US" sz="3000" dirty="0">
                <a:solidFill>
                  <a:srgbClr val="504C49"/>
                </a:solidFill>
                <a:latin typeface="Mangal Pro" panose="00000500000000000000" pitchFamily="2" charset="0"/>
                <a:ea typeface="Source Serif 4" pitchFamily="34" charset="-122"/>
                <a:cs typeface="Mangal Pro" panose="00000500000000000000" pitchFamily="2" charset="0"/>
              </a:rPr>
              <a:t> or </a:t>
            </a:r>
            <a:r>
              <a:rPr lang="en-US" sz="3000" b="1" dirty="0">
                <a:solidFill>
                  <a:srgbClr val="504C49"/>
                </a:solidFill>
                <a:latin typeface="Mangal Pro" panose="00000500000000000000" pitchFamily="2" charset="0"/>
                <a:ea typeface="Source Serif 4" pitchFamily="34" charset="-122"/>
                <a:cs typeface="Mangal Pro" panose="00000500000000000000" pitchFamily="2" charset="0"/>
              </a:rPr>
              <a:t>'oo'</a:t>
            </a:r>
            <a:r>
              <a:rPr lang="en-US" sz="3000" dirty="0">
                <a:solidFill>
                  <a:srgbClr val="504C49"/>
                </a:solidFill>
                <a:latin typeface="Mangal Pro" panose="00000500000000000000" pitchFamily="2" charset="0"/>
                <a:ea typeface="Source Serif 4" pitchFamily="34" charset="-122"/>
                <a:cs typeface="Mangal Pro" panose="00000500000000000000" pitchFamily="2" charset="0"/>
              </a:rPr>
              <a:t> — then blend them together to decode words.</a:t>
            </a:r>
            <a:endParaRPr lang="en-US" sz="3000" dirty="0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5333167" y="6149161"/>
            <a:ext cx="8284131" cy="1326713"/>
          </a:xfrm>
          <a:prstGeom prst="roundRect">
            <a:avLst>
              <a:gd name="adj" fmla="val 2565"/>
            </a:avLst>
          </a:prstGeom>
          <a:solidFill>
            <a:srgbClr val="B6D6FC"/>
          </a:solidFill>
          <a:ln/>
        </p:spPr>
        <p:txBody>
          <a:bodyPr/>
          <a:lstStyle/>
          <a:p>
            <a:endParaRPr lang="en-GB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07098" y="6553486"/>
            <a:ext cx="647510" cy="51806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928539" y="6374129"/>
            <a:ext cx="732020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3000" dirty="0">
                <a:solidFill>
                  <a:srgbClr val="000000"/>
                </a:solidFill>
                <a:latin typeface="Mangal Pro" panose="00000500000000000000" pitchFamily="2" charset="0"/>
                <a:ea typeface="Source Serif 4" pitchFamily="34" charset="-122"/>
                <a:cs typeface="Mangal Pro" panose="00000500000000000000" pitchFamily="2" charset="0"/>
              </a:rPr>
              <a:t>Blending sounds is the critical first step towards becoming a confident, fluent reader.</a:t>
            </a:r>
            <a:endParaRPr lang="en-US" sz="3000" dirty="0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E026450-0E7A-D6DD-E327-7B4E1CCF683E}"/>
              </a:ext>
            </a:extLst>
          </p:cNvPr>
          <p:cNvSpPr/>
          <p:nvPr/>
        </p:nvSpPr>
        <p:spPr>
          <a:xfrm>
            <a:off x="12676622" y="7662041"/>
            <a:ext cx="1881352" cy="502382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3862800-AB6A-1643-5B71-2868C2B49A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4351" y="1647728"/>
            <a:ext cx="5072747" cy="5554056"/>
          </a:xfrm>
          <a:prstGeom prst="rect">
            <a:avLst/>
          </a:prstGeom>
        </p:spPr>
      </p:pic>
      <p:pic>
        <p:nvPicPr>
          <p:cNvPr id="14" name="Slide 2">
            <a:hlinkClick r:id="" action="ppaction://media"/>
            <a:extLst>
              <a:ext uri="{FF2B5EF4-FFF2-40B4-BE49-F238E27FC236}">
                <a16:creationId xmlns:a16="http://schemas.microsoft.com/office/drawing/2014/main" id="{021B4D4A-94C2-7162-2914-445F283A1D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680126" y="157463"/>
            <a:ext cx="1715923" cy="17159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78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144000" y="0"/>
            <a:ext cx="5486400" cy="8229600"/>
          </a:xfrm>
          <a:prstGeom prst="rect">
            <a:avLst/>
          </a:prstGeom>
          <a:solidFill>
            <a:srgbClr val="F9F7F7"/>
          </a:solidFill>
          <a:ln/>
        </p:spPr>
        <p:txBody>
          <a:bodyPr/>
          <a:lstStyle/>
          <a:p>
            <a:endParaRPr lang="en-GB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793790" y="1271230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01B18"/>
                </a:solidFill>
                <a:latin typeface="Mangal Pro" panose="00000500000000000000" pitchFamily="2" charset="0"/>
                <a:ea typeface="Platypi Medium" pitchFamily="34" charset="-122"/>
                <a:cs typeface="Mangal Pro" panose="00000500000000000000" pitchFamily="2" charset="0"/>
              </a:rPr>
              <a:t>What is the Phonics Screening Check?</a:t>
            </a:r>
            <a:endParaRPr lang="en-US" sz="4450" dirty="0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793790" y="3028950"/>
            <a:ext cx="3664744" cy="2032754"/>
          </a:xfrm>
          <a:prstGeom prst="roundRect">
            <a:avLst>
              <a:gd name="adj" fmla="val 1674"/>
            </a:avLst>
          </a:prstGeom>
          <a:solidFill>
            <a:srgbClr val="F9F7F7"/>
          </a:solidFill>
          <a:ln/>
        </p:spPr>
        <p:txBody>
          <a:bodyPr/>
          <a:lstStyle/>
          <a:p>
            <a:endParaRPr lang="en-GB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1020604" y="325576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04C49"/>
                </a:solidFill>
                <a:latin typeface="Mangal Pro" panose="00000500000000000000" pitchFamily="2" charset="0"/>
                <a:ea typeface="Platypi Medium" pitchFamily="34" charset="-122"/>
                <a:cs typeface="Mangal Pro" panose="00000500000000000000" pitchFamily="2" charset="0"/>
              </a:rPr>
              <a:t>Who takes it?</a:t>
            </a:r>
            <a:endParaRPr lang="en-US" sz="2200" dirty="0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1020604" y="3746183"/>
            <a:ext cx="3211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04C49"/>
                </a:solidFill>
                <a:latin typeface="Mangal Pro" panose="00000500000000000000" pitchFamily="2" charset="0"/>
                <a:ea typeface="Source Serif 4" pitchFamily="34" charset="-122"/>
                <a:cs typeface="Mangal Pro" panose="00000500000000000000" pitchFamily="2" charset="0"/>
              </a:rPr>
              <a:t>All Year 1 children participate in the screening check.</a:t>
            </a:r>
            <a:endParaRPr lang="en-US" sz="1750" dirty="0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4685348" y="3028950"/>
            <a:ext cx="3664863" cy="2032754"/>
          </a:xfrm>
          <a:prstGeom prst="roundRect">
            <a:avLst>
              <a:gd name="adj" fmla="val 1674"/>
            </a:avLst>
          </a:prstGeom>
          <a:solidFill>
            <a:srgbClr val="F9F7F7"/>
          </a:solidFill>
          <a:ln/>
        </p:spPr>
        <p:txBody>
          <a:bodyPr/>
          <a:lstStyle/>
          <a:p>
            <a:endParaRPr lang="en-GB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4912162" y="325576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04C49"/>
                </a:solidFill>
                <a:latin typeface="Mangal Pro" panose="00000500000000000000" pitchFamily="2" charset="0"/>
                <a:ea typeface="Platypi Medium" pitchFamily="34" charset="-122"/>
                <a:cs typeface="Mangal Pro" panose="00000500000000000000" pitchFamily="2" charset="0"/>
              </a:rPr>
              <a:t>What is it for?</a:t>
            </a:r>
            <a:endParaRPr lang="en-US" sz="2200" dirty="0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4912162" y="3746183"/>
            <a:ext cx="321123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04C49"/>
                </a:solidFill>
                <a:latin typeface="Mangal Pro" panose="00000500000000000000" pitchFamily="2" charset="0"/>
                <a:ea typeface="Source Serif 4" pitchFamily="34" charset="-122"/>
                <a:cs typeface="Mangal Pro" panose="00000500000000000000" pitchFamily="2" charset="0"/>
              </a:rPr>
              <a:t>Confirms whether phonic decoding skills are at an age-appropriate standard.</a:t>
            </a:r>
            <a:endParaRPr lang="en-US" sz="1750" dirty="0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sp>
        <p:nvSpPr>
          <p:cNvPr id="11" name="Shape 8"/>
          <p:cNvSpPr/>
          <p:nvPr/>
        </p:nvSpPr>
        <p:spPr>
          <a:xfrm>
            <a:off x="793790" y="5260705"/>
            <a:ext cx="7556421" cy="1669852"/>
          </a:xfrm>
          <a:prstGeom prst="roundRect">
            <a:avLst>
              <a:gd name="adj" fmla="val 2038"/>
            </a:avLst>
          </a:prstGeom>
          <a:solidFill>
            <a:srgbClr val="F9F7F7"/>
          </a:solidFill>
          <a:ln/>
        </p:spPr>
        <p:txBody>
          <a:bodyPr/>
          <a:lstStyle/>
          <a:p>
            <a:endParaRPr lang="en-GB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1020604" y="5515332"/>
            <a:ext cx="286095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04C49"/>
                </a:solidFill>
                <a:latin typeface="Mangal Pro" panose="00000500000000000000" pitchFamily="2" charset="0"/>
                <a:ea typeface="Platypi Medium" pitchFamily="34" charset="-122"/>
                <a:cs typeface="Mangal Pro" panose="00000500000000000000" pitchFamily="2" charset="0"/>
              </a:rPr>
              <a:t>Why does it matter?</a:t>
            </a:r>
            <a:endParaRPr lang="en-US" sz="2200" dirty="0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1020604" y="6005751"/>
            <a:ext cx="710279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04C49"/>
                </a:solidFill>
                <a:latin typeface="Mangal Pro" panose="00000500000000000000" pitchFamily="2" charset="0"/>
                <a:ea typeface="Source Serif 4" pitchFamily="34" charset="-122"/>
                <a:cs typeface="Mangal Pro" panose="00000500000000000000" pitchFamily="2" charset="0"/>
              </a:rPr>
              <a:t>Helps identify children who may benefit from extra reading support early on.</a:t>
            </a:r>
            <a:endParaRPr lang="en-US" sz="1750" dirty="0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57B36ED2-BCEC-681E-BBE6-762AE9FBD8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4000" y="597840"/>
            <a:ext cx="5329436" cy="7022489"/>
          </a:xfrm>
          <a:prstGeom prst="rect">
            <a:avLst/>
          </a:prstGeom>
        </p:spPr>
      </p:pic>
      <p:pic>
        <p:nvPicPr>
          <p:cNvPr id="32" name="Slide 3">
            <a:hlinkClick r:id="" action="ppaction://media"/>
            <a:extLst>
              <a:ext uri="{FF2B5EF4-FFF2-40B4-BE49-F238E27FC236}">
                <a16:creationId xmlns:a16="http://schemas.microsoft.com/office/drawing/2014/main" id="{5D2C9E0C-4AF0-3496-F7FE-30EC968947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923580" y="395330"/>
            <a:ext cx="1600310" cy="16003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145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19376" y="176571"/>
            <a:ext cx="1500664" cy="389096"/>
          </a:xfrm>
          <a:prstGeom prst="roundRect">
            <a:avLst>
              <a:gd name="adj" fmla="val 6340"/>
            </a:avLst>
          </a:prstGeom>
          <a:noFill/>
          <a:ln w="7620">
            <a:solidFill>
              <a:srgbClr val="3E2513"/>
            </a:solidFill>
            <a:prstDash val="solid"/>
          </a:ln>
        </p:spPr>
        <p:txBody>
          <a:bodyPr/>
          <a:lstStyle/>
          <a:p>
            <a:endParaRPr lang="en-GB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850225" y="243515"/>
            <a:ext cx="1238964" cy="2507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50" dirty="0">
                <a:solidFill>
                  <a:srgbClr val="3E2513"/>
                </a:solidFill>
                <a:latin typeface="Mangal Pro" panose="00000500000000000000" pitchFamily="2" charset="0"/>
                <a:ea typeface="Source Serif 4" pitchFamily="34" charset="-122"/>
                <a:cs typeface="Mangal Pro" panose="00000500000000000000" pitchFamily="2" charset="0"/>
              </a:rPr>
              <a:t>HOW IT WORKS</a:t>
            </a:r>
            <a:endParaRPr lang="en-US" sz="1250" dirty="0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719376" y="1054537"/>
            <a:ext cx="5138976" cy="6423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050"/>
              </a:lnSpc>
              <a:buNone/>
            </a:pPr>
            <a:r>
              <a:rPr lang="en-US" sz="6000" dirty="0">
                <a:solidFill>
                  <a:srgbClr val="201B18"/>
                </a:solidFill>
                <a:latin typeface="Mangal Pro" panose="00000500000000000000" pitchFamily="2" charset="0"/>
                <a:ea typeface="Platypi Medium" pitchFamily="34" charset="-122"/>
                <a:cs typeface="Mangal Pro" panose="00000500000000000000" pitchFamily="2" charset="0"/>
              </a:rPr>
              <a:t>Inside the Check</a:t>
            </a:r>
            <a:endParaRPr lang="en-US" sz="6000" dirty="0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7030A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0225" y="1796515"/>
            <a:ext cx="8399026" cy="4448651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70581" y="2861094"/>
            <a:ext cx="2936438" cy="5935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2000" dirty="0">
                <a:solidFill>
                  <a:srgbClr val="504C49"/>
                </a:solidFill>
                <a:latin typeface="Mangal Pro" panose="00000500000000000000" pitchFamily="2" charset="0"/>
                <a:ea typeface="Source Serif 4" pitchFamily="34" charset="-122"/>
                <a:cs typeface="Mangal Pro" panose="00000500000000000000" pitchFamily="2" charset="0"/>
              </a:rPr>
              <a:t>Include real words alongside phonically decodable pseudo-words</a:t>
            </a:r>
            <a:r>
              <a:rPr lang="en-US" sz="1300" dirty="0">
                <a:solidFill>
                  <a:srgbClr val="504C49"/>
                </a:solidFill>
                <a:latin typeface="Mangal Pro" panose="00000500000000000000" pitchFamily="2" charset="0"/>
                <a:ea typeface="Source Serif 4" pitchFamily="34" charset="-122"/>
                <a:cs typeface="Mangal Pro" panose="00000500000000000000" pitchFamily="2" charset="0"/>
              </a:rPr>
              <a:t>.</a:t>
            </a:r>
            <a:endParaRPr lang="en-US" sz="1300" dirty="0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417649" y="6815894"/>
            <a:ext cx="13795101" cy="6269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2000" b="1" dirty="0">
                <a:solidFill>
                  <a:srgbClr val="504C49"/>
                </a:solidFill>
                <a:latin typeface="Mangal Pro" panose="00000500000000000000" pitchFamily="2" charset="0"/>
                <a:ea typeface="Source Serif 4" pitchFamily="34" charset="-122"/>
                <a:cs typeface="Mangal Pro" panose="00000500000000000000" pitchFamily="2" charset="0"/>
              </a:rPr>
              <a:t>The check is calm and conversational — children are told in advance that some words are made-up, so there is no need to worry about the nonsense words. This is a process the children are familiar with as our half-termly assessments follow a similar routine to the screening check.</a:t>
            </a:r>
            <a:endParaRPr lang="en-US" sz="2000" b="1" dirty="0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7A95794E-158F-8DC1-049C-7FC5D3757286}"/>
              </a:ext>
            </a:extLst>
          </p:cNvPr>
          <p:cNvSpPr/>
          <p:nvPr/>
        </p:nvSpPr>
        <p:spPr>
          <a:xfrm>
            <a:off x="12676622" y="7662041"/>
            <a:ext cx="1881352" cy="502382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81F47A5-4850-1C76-87A8-1E693BCC8B5E}"/>
              </a:ext>
            </a:extLst>
          </p:cNvPr>
          <p:cNvGrpSpPr/>
          <p:nvPr/>
        </p:nvGrpSpPr>
        <p:grpSpPr>
          <a:xfrm>
            <a:off x="850225" y="2107788"/>
            <a:ext cx="13068301" cy="3944324"/>
            <a:chOff x="850225" y="2527676"/>
            <a:chExt cx="13068301" cy="3944324"/>
          </a:xfrm>
        </p:grpSpPr>
        <p:sp>
          <p:nvSpPr>
            <p:cNvPr id="6" name="Text 3"/>
            <p:cNvSpPr/>
            <p:nvPr/>
          </p:nvSpPr>
          <p:spPr>
            <a:xfrm>
              <a:off x="1882252" y="5365190"/>
              <a:ext cx="2076652" cy="259581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r">
                <a:lnSpc>
                  <a:spcPts val="2000"/>
                </a:lnSpc>
                <a:buNone/>
              </a:pPr>
              <a:r>
                <a:rPr lang="en-US" sz="2000" b="1" dirty="0">
                  <a:solidFill>
                    <a:srgbClr val="201B18"/>
                  </a:solidFill>
                  <a:latin typeface="Mangal Pro" panose="00000500000000000000" pitchFamily="2" charset="0"/>
                  <a:ea typeface="Platypi Medium" pitchFamily="34" charset="-122"/>
                  <a:cs typeface="Mangal Pro" panose="00000500000000000000" pitchFamily="2" charset="0"/>
                </a:rPr>
                <a:t>Materials Prep</a:t>
              </a:r>
              <a:endParaRPr lang="en-US" sz="2000" b="1" dirty="0">
                <a:latin typeface="Mangal Pro" panose="00000500000000000000" pitchFamily="2" charset="0"/>
                <a:cs typeface="Mangal Pro" panose="00000500000000000000" pitchFamily="2" charset="0"/>
              </a:endParaRPr>
            </a:p>
          </p:txBody>
        </p:sp>
        <p:sp>
          <p:nvSpPr>
            <p:cNvPr id="7" name="Text 4"/>
            <p:cNvSpPr/>
            <p:nvPr/>
          </p:nvSpPr>
          <p:spPr>
            <a:xfrm>
              <a:off x="1022467" y="5698608"/>
              <a:ext cx="2936438" cy="39571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r">
                <a:buNone/>
              </a:pPr>
              <a:r>
                <a:rPr lang="en-US" sz="2000" dirty="0">
                  <a:solidFill>
                    <a:srgbClr val="504C49"/>
                  </a:solidFill>
                  <a:latin typeface="Mangal Pro" panose="00000500000000000000" pitchFamily="2" charset="0"/>
                  <a:ea typeface="Source Serif 4" pitchFamily="34" charset="-122"/>
                  <a:cs typeface="Mangal Pro" panose="00000500000000000000" pitchFamily="2" charset="0"/>
                </a:rPr>
                <a:t>Prepare 40 words split into two lists of twenty</a:t>
              </a:r>
              <a:r>
                <a:rPr lang="en-US" sz="1300" dirty="0">
                  <a:solidFill>
                    <a:srgbClr val="504C49"/>
                  </a:solidFill>
                  <a:latin typeface="Mangal Pro" panose="00000500000000000000" pitchFamily="2" charset="0"/>
                  <a:ea typeface="Source Serif 4" pitchFamily="34" charset="-122"/>
                  <a:cs typeface="Mangal Pro" panose="00000500000000000000" pitchFamily="2" charset="0"/>
                </a:rPr>
                <a:t>.</a:t>
              </a:r>
              <a:endParaRPr lang="en-US" sz="1300" dirty="0">
                <a:latin typeface="Mangal Pro" panose="00000500000000000000" pitchFamily="2" charset="0"/>
                <a:cs typeface="Mangal Pro" panose="00000500000000000000" pitchFamily="2" charset="0"/>
              </a:endParaRPr>
            </a:p>
          </p:txBody>
        </p:sp>
        <p:sp>
          <p:nvSpPr>
            <p:cNvPr id="8" name="Text 5"/>
            <p:cNvSpPr/>
            <p:nvPr/>
          </p:nvSpPr>
          <p:spPr>
            <a:xfrm>
              <a:off x="850225" y="2527676"/>
              <a:ext cx="2076652" cy="259581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r">
                <a:lnSpc>
                  <a:spcPts val="2000"/>
                </a:lnSpc>
                <a:buNone/>
              </a:pPr>
              <a:r>
                <a:rPr lang="en-US" sz="2000" b="1" dirty="0">
                  <a:solidFill>
                    <a:srgbClr val="201B18"/>
                  </a:solidFill>
                  <a:latin typeface="Mangal Pro" panose="00000500000000000000" pitchFamily="2" charset="0"/>
                  <a:ea typeface="Platypi Medium" pitchFamily="34" charset="-122"/>
                  <a:cs typeface="Mangal Pro" panose="00000500000000000000" pitchFamily="2" charset="0"/>
                </a:rPr>
                <a:t>Word Mix</a:t>
              </a:r>
              <a:endParaRPr lang="en-US" sz="2000" b="1" dirty="0">
                <a:latin typeface="Mangal Pro" panose="00000500000000000000" pitchFamily="2" charset="0"/>
                <a:cs typeface="Mangal Pro" panose="00000500000000000000" pitchFamily="2" charset="0"/>
              </a:endParaRPr>
            </a:p>
          </p:txBody>
        </p:sp>
        <p:sp>
          <p:nvSpPr>
            <p:cNvPr id="10" name="Text 7"/>
            <p:cNvSpPr/>
            <p:nvPr/>
          </p:nvSpPr>
          <p:spPr>
            <a:xfrm>
              <a:off x="5906342" y="2527676"/>
              <a:ext cx="2076652" cy="259581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ts val="2000"/>
                </a:lnSpc>
                <a:buNone/>
              </a:pPr>
              <a:r>
                <a:rPr lang="en-US" sz="2000" b="1" dirty="0">
                  <a:solidFill>
                    <a:srgbClr val="201B18"/>
                  </a:solidFill>
                  <a:latin typeface="Mangal Pro" panose="00000500000000000000" pitchFamily="2" charset="0"/>
                  <a:ea typeface="Platypi Medium" pitchFamily="34" charset="-122"/>
                  <a:cs typeface="Mangal Pro" panose="00000500000000000000" pitchFamily="2" charset="0"/>
                </a:rPr>
                <a:t>Pseudo-Word Cue</a:t>
              </a:r>
              <a:endParaRPr lang="en-US" sz="2000" b="1" dirty="0">
                <a:latin typeface="Mangal Pro" panose="00000500000000000000" pitchFamily="2" charset="0"/>
                <a:cs typeface="Mangal Pro" panose="00000500000000000000" pitchFamily="2" charset="0"/>
              </a:endParaRPr>
            </a:p>
          </p:txBody>
        </p:sp>
        <p:sp>
          <p:nvSpPr>
            <p:cNvPr id="11" name="Text 8"/>
            <p:cNvSpPr/>
            <p:nvPr/>
          </p:nvSpPr>
          <p:spPr>
            <a:xfrm>
              <a:off x="5906342" y="2861094"/>
              <a:ext cx="2861165" cy="59357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l">
                <a:buNone/>
              </a:pPr>
              <a:r>
                <a:rPr lang="en-US" sz="2000" dirty="0">
                  <a:solidFill>
                    <a:srgbClr val="504C49"/>
                  </a:solidFill>
                  <a:latin typeface="Mangal Pro" panose="00000500000000000000" pitchFamily="2" charset="0"/>
                  <a:ea typeface="Source Serif 4" pitchFamily="34" charset="-122"/>
                  <a:cs typeface="Mangal Pro" panose="00000500000000000000" pitchFamily="2" charset="0"/>
                </a:rPr>
                <a:t>Pair each pseudo-word with a friendly cartoon creature image.</a:t>
              </a:r>
              <a:endParaRPr lang="en-US" sz="2000" dirty="0">
                <a:latin typeface="Mangal Pro" panose="00000500000000000000" pitchFamily="2" charset="0"/>
                <a:cs typeface="Mangal Pro" panose="00000500000000000000" pitchFamily="2" charset="0"/>
              </a:endParaRPr>
            </a:p>
          </p:txBody>
        </p:sp>
        <p:sp>
          <p:nvSpPr>
            <p:cNvPr id="12" name="Text 9"/>
            <p:cNvSpPr/>
            <p:nvPr/>
          </p:nvSpPr>
          <p:spPr>
            <a:xfrm>
              <a:off x="6690855" y="5365334"/>
              <a:ext cx="2076652" cy="259581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ts val="2000"/>
                </a:lnSpc>
                <a:buNone/>
              </a:pPr>
              <a:r>
                <a:rPr lang="en-US" sz="2000" b="1" dirty="0">
                  <a:solidFill>
                    <a:srgbClr val="201B18"/>
                  </a:solidFill>
                  <a:latin typeface="Mangal Pro" panose="00000500000000000000" pitchFamily="2" charset="0"/>
                  <a:ea typeface="Platypi Medium" pitchFamily="34" charset="-122"/>
                  <a:cs typeface="Mangal Pro" panose="00000500000000000000" pitchFamily="2" charset="0"/>
                </a:rPr>
                <a:t>One-to-One Check</a:t>
              </a:r>
              <a:endParaRPr lang="en-US" sz="2000" b="1" dirty="0">
                <a:latin typeface="Mangal Pro" panose="00000500000000000000" pitchFamily="2" charset="0"/>
                <a:cs typeface="Mangal Pro" panose="00000500000000000000" pitchFamily="2" charset="0"/>
              </a:endParaRPr>
            </a:p>
          </p:txBody>
        </p:sp>
        <p:sp>
          <p:nvSpPr>
            <p:cNvPr id="13" name="Text 10"/>
            <p:cNvSpPr/>
            <p:nvPr/>
          </p:nvSpPr>
          <p:spPr>
            <a:xfrm>
              <a:off x="6054017" y="5698752"/>
              <a:ext cx="2861164" cy="39571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l">
                <a:buNone/>
              </a:pPr>
              <a:r>
                <a:rPr lang="en-US" sz="2000" dirty="0">
                  <a:solidFill>
                    <a:srgbClr val="504C49"/>
                  </a:solidFill>
                  <a:latin typeface="Mangal Pro" panose="00000500000000000000" pitchFamily="2" charset="0"/>
                  <a:ea typeface="Source Serif 4" pitchFamily="34" charset="-122"/>
                  <a:cs typeface="Mangal Pro" panose="00000500000000000000" pitchFamily="2" charset="0"/>
                </a:rPr>
                <a:t>Teacher-led, calm 10-minute session per child.</a:t>
              </a:r>
              <a:endParaRPr lang="en-US" sz="2000" dirty="0">
                <a:latin typeface="Mangal Pro" panose="00000500000000000000" pitchFamily="2" charset="0"/>
                <a:cs typeface="Mangal Pro" panose="00000500000000000000" pitchFamily="2" charset="0"/>
              </a:endParaRPr>
            </a:p>
          </p:txBody>
        </p:sp>
        <p:sp>
          <p:nvSpPr>
            <p:cNvPr id="15" name="Shape 12"/>
            <p:cNvSpPr/>
            <p:nvPr/>
          </p:nvSpPr>
          <p:spPr>
            <a:xfrm>
              <a:off x="9627513" y="3142655"/>
              <a:ext cx="4291013" cy="3329345"/>
            </a:xfrm>
            <a:prstGeom prst="roundRect">
              <a:avLst>
                <a:gd name="adj" fmla="val 926"/>
              </a:avLst>
            </a:prstGeom>
            <a:solidFill>
              <a:schemeClr val="accent1">
                <a:lumMod val="20000"/>
                <a:lumOff val="80000"/>
              </a:schemeClr>
            </a:solidFill>
            <a:ln/>
          </p:spPr>
          <p:txBody>
            <a:bodyPr/>
            <a:lstStyle/>
            <a:p>
              <a:endParaRPr lang="en-GB">
                <a:latin typeface="Mangal Pro" panose="00000500000000000000" pitchFamily="2" charset="0"/>
                <a:cs typeface="Mangal Pro" panose="00000500000000000000" pitchFamily="2" charset="0"/>
              </a:endParaRPr>
            </a:p>
          </p:txBody>
        </p:sp>
        <p:sp>
          <p:nvSpPr>
            <p:cNvPr id="17" name="Text 13"/>
            <p:cNvSpPr/>
            <p:nvPr/>
          </p:nvSpPr>
          <p:spPr>
            <a:xfrm>
              <a:off x="10295453" y="3380184"/>
              <a:ext cx="3417570" cy="282142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l">
                <a:lnSpc>
                  <a:spcPts val="2450"/>
                </a:lnSpc>
                <a:buNone/>
              </a:pPr>
              <a:r>
                <a:rPr lang="en-US" sz="1600" b="1" dirty="0">
                  <a:solidFill>
                    <a:srgbClr val="000000"/>
                  </a:solidFill>
                  <a:latin typeface="Mangal Pro" panose="00000500000000000000" pitchFamily="2" charset="0"/>
                  <a:ea typeface="Source Serif 4" pitchFamily="34" charset="-122"/>
                  <a:cs typeface="Mangal Pro" panose="00000500000000000000" pitchFamily="2" charset="0"/>
                </a:rPr>
                <a:t>What are pseudo-words?</a:t>
              </a:r>
              <a:r>
                <a:rPr lang="en-US" sz="1600" dirty="0">
                  <a:solidFill>
                    <a:srgbClr val="000000"/>
                  </a:solidFill>
                  <a:latin typeface="Mangal Pro" panose="00000500000000000000" pitchFamily="2" charset="0"/>
                  <a:ea typeface="Source Serif 4" pitchFamily="34" charset="-122"/>
                  <a:cs typeface="Mangal Pro" panose="00000500000000000000" pitchFamily="2" charset="0"/>
                </a:rPr>
                <a:t> These are invented, phonically decodable words (like </a:t>
              </a:r>
              <a:r>
                <a:rPr lang="en-US" sz="1600" i="1" dirty="0">
                  <a:solidFill>
                    <a:srgbClr val="000000"/>
                  </a:solidFill>
                  <a:latin typeface="Mangal Pro" panose="00000500000000000000" pitchFamily="2" charset="0"/>
                  <a:ea typeface="Source Serif 4" pitchFamily="34" charset="-122"/>
                  <a:cs typeface="Mangal Pro" panose="00000500000000000000" pitchFamily="2" charset="0"/>
                </a:rPr>
                <a:t>'vop'</a:t>
              </a:r>
              <a:r>
                <a:rPr lang="en-US" sz="1600" dirty="0">
                  <a:solidFill>
                    <a:srgbClr val="000000"/>
                  </a:solidFill>
                  <a:latin typeface="Mangal Pro" panose="00000500000000000000" pitchFamily="2" charset="0"/>
                  <a:ea typeface="Source Serif 4" pitchFamily="34" charset="-122"/>
                  <a:cs typeface="Mangal Pro" panose="00000500000000000000" pitchFamily="2" charset="0"/>
                </a:rPr>
                <a:t> or </a:t>
              </a:r>
              <a:r>
                <a:rPr lang="en-US" sz="1600" i="1" dirty="0">
                  <a:solidFill>
                    <a:srgbClr val="000000"/>
                  </a:solidFill>
                  <a:latin typeface="Mangal Pro" panose="00000500000000000000" pitchFamily="2" charset="0"/>
                  <a:ea typeface="Source Serif 4" pitchFamily="34" charset="-122"/>
                  <a:cs typeface="Mangal Pro" panose="00000500000000000000" pitchFamily="2" charset="0"/>
                </a:rPr>
                <a:t>'strom'</a:t>
              </a:r>
              <a:r>
                <a:rPr lang="en-US" sz="1600" dirty="0">
                  <a:solidFill>
                    <a:srgbClr val="000000"/>
                  </a:solidFill>
                  <a:latin typeface="Mangal Pro" panose="00000500000000000000" pitchFamily="2" charset="0"/>
                  <a:ea typeface="Source Serif 4" pitchFamily="34" charset="-122"/>
                  <a:cs typeface="Mangal Pro" panose="00000500000000000000" pitchFamily="2" charset="0"/>
                </a:rPr>
                <a:t>) that test whether a child can decode sounds rather than rely on memory. Each one is accompanied by a picture of an imaginary creature to signal it is a made-up word.</a:t>
              </a:r>
              <a:endParaRPr lang="en-US" sz="1600" dirty="0">
                <a:latin typeface="Mangal Pro" panose="00000500000000000000" pitchFamily="2" charset="0"/>
                <a:cs typeface="Mangal Pro" panose="00000500000000000000" pitchFamily="2" charset="0"/>
              </a:endParaRPr>
            </a:p>
          </p:txBody>
        </p:sp>
        <p:pic>
          <p:nvPicPr>
            <p:cNvPr id="19" name="Image 1" descr="preencoded.png">
              <a:extLst>
                <a:ext uri="{FF2B5EF4-FFF2-40B4-BE49-F238E27FC236}">
                  <a16:creationId xmlns:a16="http://schemas.microsoft.com/office/drawing/2014/main" id="{53595BA5-C957-EAA9-4C95-9198C719807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637728" y="3289425"/>
              <a:ext cx="647510" cy="518062"/>
            </a:xfrm>
            <a:prstGeom prst="rect">
              <a:avLst/>
            </a:prstGeom>
          </p:spPr>
        </p:pic>
      </p:grpSp>
      <p:pic>
        <p:nvPicPr>
          <p:cNvPr id="21" name="Slide 4">
            <a:hlinkClick r:id="" action="ppaction://media"/>
            <a:extLst>
              <a:ext uri="{FF2B5EF4-FFF2-40B4-BE49-F238E27FC236}">
                <a16:creationId xmlns:a16="http://schemas.microsoft.com/office/drawing/2014/main" id="{0A53B401-D5D1-20E9-FA9E-FE7E8F4F6E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514152" y="321985"/>
            <a:ext cx="1637000" cy="1637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030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00" cy="8229600"/>
          </a:xfrm>
          <a:prstGeom prst="rect">
            <a:avLst/>
          </a:prstGeom>
          <a:solidFill>
            <a:srgbClr val="F9F7F7"/>
          </a:solidFill>
          <a:ln/>
        </p:spPr>
        <p:txBody>
          <a:bodyPr/>
          <a:lstStyle/>
          <a:p>
            <a:endParaRPr lang="en-GB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6280190" y="2032397"/>
            <a:ext cx="7556421" cy="9782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7700"/>
              </a:lnSpc>
              <a:buNone/>
            </a:pPr>
            <a:r>
              <a:rPr lang="en-US" sz="6150" dirty="0">
                <a:solidFill>
                  <a:srgbClr val="201B18"/>
                </a:solidFill>
                <a:latin typeface="Mangal Pro" panose="00000500000000000000" pitchFamily="2" charset="0"/>
                <a:ea typeface="Platypi Medium" pitchFamily="34" charset="-122"/>
                <a:cs typeface="Mangal Pro" panose="00000500000000000000" pitchFamily="2" charset="0"/>
              </a:rPr>
              <a:t>Decoding Words:</a:t>
            </a:r>
            <a:endParaRPr lang="en-US" sz="6150" dirty="0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280190" y="3350776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01B18"/>
                </a:solidFill>
                <a:latin typeface="Mangal Pro" panose="00000500000000000000" pitchFamily="2" charset="0"/>
                <a:ea typeface="Platypi Medium" pitchFamily="34" charset="-122"/>
                <a:cs typeface="Mangal Pro" panose="00000500000000000000" pitchFamily="2" charset="0"/>
              </a:rPr>
              <a:t>Real Words &amp; Pseudo-Words</a:t>
            </a:r>
            <a:endParaRPr lang="en-US" sz="4450" dirty="0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6280190" y="5108496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04C49"/>
                </a:solidFill>
                <a:latin typeface="Mangal Pro" panose="00000500000000000000" pitchFamily="2" charset="0"/>
                <a:ea typeface="Source Serif 4" pitchFamily="34" charset="-122"/>
                <a:cs typeface="Mangal Pro" panose="00000500000000000000" pitchFamily="2" charset="0"/>
              </a:rPr>
              <a:t>Pseudo-words level the playing field — they ensure children are truly </a:t>
            </a:r>
            <a:r>
              <a:rPr lang="en-US" sz="1750" b="1" dirty="0">
                <a:solidFill>
                  <a:srgbClr val="504C49"/>
                </a:solidFill>
                <a:latin typeface="Mangal Pro" panose="00000500000000000000" pitchFamily="2" charset="0"/>
                <a:ea typeface="Source Serif 4" pitchFamily="34" charset="-122"/>
                <a:cs typeface="Mangal Pro" panose="00000500000000000000" pitchFamily="2" charset="0"/>
              </a:rPr>
              <a:t>decoding</a:t>
            </a:r>
            <a:r>
              <a:rPr lang="en-US" sz="1750" dirty="0">
                <a:solidFill>
                  <a:srgbClr val="504C49"/>
                </a:solidFill>
                <a:latin typeface="Mangal Pro" panose="00000500000000000000" pitchFamily="2" charset="0"/>
                <a:ea typeface="Source Serif 4" pitchFamily="34" charset="-122"/>
                <a:cs typeface="Mangal Pro" panose="00000500000000000000" pitchFamily="2" charset="0"/>
              </a:rPr>
              <a:t> sounds, not simply recognising words they have memorised. Every child faces the same challenge.</a:t>
            </a:r>
            <a:endParaRPr lang="en-US" sz="1750" dirty="0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49CC778-C788-F80D-820C-76409DCB4A95}"/>
              </a:ext>
            </a:extLst>
          </p:cNvPr>
          <p:cNvSpPr/>
          <p:nvPr/>
        </p:nvSpPr>
        <p:spPr>
          <a:xfrm>
            <a:off x="12676622" y="7662041"/>
            <a:ext cx="1881352" cy="502382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979B710-7AA0-471B-C258-C92123DAA420}"/>
              </a:ext>
            </a:extLst>
          </p:cNvPr>
          <p:cNvGrpSpPr/>
          <p:nvPr/>
        </p:nvGrpSpPr>
        <p:grpSpPr>
          <a:xfrm>
            <a:off x="52609" y="28234"/>
            <a:ext cx="5264940" cy="8062642"/>
            <a:chOff x="9246640" y="81898"/>
            <a:chExt cx="5264940" cy="8062642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3A89B8AA-9DD1-2EA7-8022-BAD8227314B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262820" y="5468801"/>
              <a:ext cx="5248760" cy="2675739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928D823E-CCCE-BE12-B564-B2DD077A7A2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262820" y="2776850"/>
              <a:ext cx="5248760" cy="2606891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FE17A685-14C5-8FAF-33DF-084C2D5E3BF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246640" y="81898"/>
              <a:ext cx="5264940" cy="2655858"/>
            </a:xfrm>
            <a:prstGeom prst="rect">
              <a:avLst/>
            </a:prstGeom>
          </p:spPr>
        </p:pic>
      </p:grpSp>
      <p:pic>
        <p:nvPicPr>
          <p:cNvPr id="8" name="Slide 5">
            <a:hlinkClick r:id="" action="ppaction://media"/>
            <a:extLst>
              <a:ext uri="{FF2B5EF4-FFF2-40B4-BE49-F238E27FC236}">
                <a16:creationId xmlns:a16="http://schemas.microsoft.com/office/drawing/2014/main" id="{9A2C6B41-0EFA-19D7-956B-F90690FE4A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676622" y="162639"/>
            <a:ext cx="1699129" cy="16991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86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6905" y="391418"/>
            <a:ext cx="1923574" cy="324207"/>
          </a:xfrm>
          <a:prstGeom prst="roundRect">
            <a:avLst>
              <a:gd name="adj" fmla="val 6821"/>
            </a:avLst>
          </a:prstGeom>
          <a:solidFill>
            <a:srgbClr val="F3E3D8"/>
          </a:solidFill>
          <a:ln/>
        </p:spPr>
        <p:txBody>
          <a:bodyPr/>
          <a:lstStyle/>
          <a:p>
            <a:endParaRPr lang="en-GB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1067395" y="483487"/>
            <a:ext cx="1702594" cy="2137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dirty="0">
                <a:solidFill>
                  <a:srgbClr val="504C49"/>
                </a:solidFill>
                <a:latin typeface="Mangal Pro" panose="00000500000000000000" pitchFamily="2" charset="0"/>
                <a:ea typeface="Source Serif 4" pitchFamily="34" charset="-122"/>
                <a:cs typeface="Mangal Pro" panose="00000500000000000000" pitchFamily="2" charset="0"/>
              </a:rPr>
              <a:t>SUPPORT &amp; NEXT STEPS</a:t>
            </a:r>
            <a:endParaRPr lang="en-US" sz="1150" dirty="0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956905" y="953572"/>
            <a:ext cx="9798129" cy="5759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500"/>
              </a:lnSpc>
              <a:buNone/>
            </a:pPr>
            <a:r>
              <a:rPr lang="en-US" sz="5000" dirty="0">
                <a:solidFill>
                  <a:srgbClr val="201B18"/>
                </a:solidFill>
                <a:latin typeface="Mangal Pro" panose="00000500000000000000" pitchFamily="2" charset="0"/>
                <a:ea typeface="Platypi Medium" pitchFamily="34" charset="-122"/>
                <a:cs typeface="Mangal Pro" panose="00000500000000000000" pitchFamily="2" charset="0"/>
              </a:rPr>
              <a:t>What if a Child Doesn't Meet the Standard?</a:t>
            </a:r>
            <a:endParaRPr lang="en-US" sz="5000" dirty="0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6905" y="1619250"/>
            <a:ext cx="4158496" cy="415849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509023" y="2677877"/>
            <a:ext cx="8108275" cy="16418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500" dirty="0">
                <a:solidFill>
                  <a:srgbClr val="504C49"/>
                </a:solidFill>
                <a:latin typeface="Mangal Pro" panose="00000500000000000000" pitchFamily="2" charset="0"/>
                <a:ea typeface="Source Serif 4" pitchFamily="34" charset="-122"/>
                <a:cs typeface="Mangal Pro" panose="00000500000000000000" pitchFamily="2" charset="0"/>
              </a:rPr>
              <a:t>Not reaching the expected standard is not a cause for alarm — it is simply useful information. Here is what happens next:</a:t>
            </a:r>
            <a:endParaRPr lang="en-US" sz="3500" dirty="0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9EF8EFE-7EE6-A399-3D7F-8A56528B35DA}"/>
              </a:ext>
            </a:extLst>
          </p:cNvPr>
          <p:cNvGrpSpPr/>
          <p:nvPr/>
        </p:nvGrpSpPr>
        <p:grpSpPr>
          <a:xfrm>
            <a:off x="957024" y="5796320"/>
            <a:ext cx="12716351" cy="1242536"/>
            <a:chOff x="956905" y="6417588"/>
            <a:chExt cx="12716351" cy="1242536"/>
          </a:xfrm>
        </p:grpSpPr>
        <p:sp>
          <p:nvSpPr>
            <p:cNvPr id="7" name="Shape 4"/>
            <p:cNvSpPr/>
            <p:nvPr/>
          </p:nvSpPr>
          <p:spPr>
            <a:xfrm>
              <a:off x="956905" y="6417588"/>
              <a:ext cx="414576" cy="414576"/>
            </a:xfrm>
            <a:prstGeom prst="roundRect">
              <a:avLst>
                <a:gd name="adj" fmla="val 6668"/>
              </a:avLst>
            </a:prstGeom>
            <a:solidFill>
              <a:srgbClr val="F9F7F7"/>
            </a:solidFill>
            <a:ln/>
          </p:spPr>
          <p:txBody>
            <a:bodyPr/>
            <a:lstStyle/>
            <a:p>
              <a:endParaRPr lang="en-GB">
                <a:latin typeface="Mangal Pro" panose="00000500000000000000" pitchFamily="2" charset="0"/>
                <a:cs typeface="Mangal Pro" panose="00000500000000000000" pitchFamily="2" charset="0"/>
              </a:endParaRPr>
            </a:p>
          </p:txBody>
        </p:sp>
        <p:sp>
          <p:nvSpPr>
            <p:cNvPr id="8" name="Text 5"/>
            <p:cNvSpPr/>
            <p:nvPr/>
          </p:nvSpPr>
          <p:spPr>
            <a:xfrm>
              <a:off x="1026021" y="6452116"/>
              <a:ext cx="276344" cy="345519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ctr">
                <a:lnSpc>
                  <a:spcPts val="2150"/>
                </a:lnSpc>
                <a:buNone/>
              </a:pPr>
              <a:r>
                <a:rPr lang="en-US" sz="2150" dirty="0">
                  <a:solidFill>
                    <a:srgbClr val="504C49"/>
                  </a:solidFill>
                  <a:latin typeface="Mangal Pro" panose="00000500000000000000" pitchFamily="2" charset="0"/>
                  <a:ea typeface="Platypi Medium" pitchFamily="34" charset="-122"/>
                  <a:cs typeface="Mangal Pro" panose="00000500000000000000" pitchFamily="2" charset="0"/>
                </a:rPr>
                <a:t>1</a:t>
              </a:r>
              <a:endParaRPr lang="en-US" sz="2150" dirty="0">
                <a:latin typeface="Mangal Pro" panose="00000500000000000000" pitchFamily="2" charset="0"/>
                <a:cs typeface="Mangal Pro" panose="00000500000000000000" pitchFamily="2" charset="0"/>
              </a:endParaRPr>
            </a:p>
          </p:txBody>
        </p:sp>
        <p:sp>
          <p:nvSpPr>
            <p:cNvPr id="9" name="Text 6"/>
            <p:cNvSpPr/>
            <p:nvPr/>
          </p:nvSpPr>
          <p:spPr>
            <a:xfrm>
              <a:off x="1521142" y="6480929"/>
              <a:ext cx="2303621" cy="287893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ts val="2250"/>
                </a:lnSpc>
                <a:buNone/>
              </a:pPr>
              <a:r>
                <a:rPr lang="en-US" sz="2500" b="1" dirty="0">
                  <a:solidFill>
                    <a:srgbClr val="504C49"/>
                  </a:solidFill>
                  <a:latin typeface="Mangal Pro" panose="00000500000000000000" pitchFamily="2" charset="0"/>
                  <a:ea typeface="Platypi Medium" pitchFamily="34" charset="-122"/>
                  <a:cs typeface="Mangal Pro" panose="00000500000000000000" pitchFamily="2" charset="0"/>
                </a:rPr>
                <a:t>Targeted Support</a:t>
              </a:r>
              <a:endParaRPr lang="en-US" sz="2500" b="1" dirty="0">
                <a:latin typeface="Mangal Pro" panose="00000500000000000000" pitchFamily="2" charset="0"/>
                <a:cs typeface="Mangal Pro" panose="00000500000000000000" pitchFamily="2" charset="0"/>
              </a:endParaRPr>
            </a:p>
          </p:txBody>
        </p:sp>
        <p:sp>
          <p:nvSpPr>
            <p:cNvPr id="10" name="Text 7"/>
            <p:cNvSpPr/>
            <p:nvPr/>
          </p:nvSpPr>
          <p:spPr>
            <a:xfrm>
              <a:off x="1521142" y="6858595"/>
              <a:ext cx="3549729" cy="53435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l">
                <a:buNone/>
              </a:pPr>
              <a:r>
                <a:rPr lang="en-US" sz="2300" dirty="0">
                  <a:solidFill>
                    <a:srgbClr val="504C49"/>
                  </a:solidFill>
                  <a:latin typeface="Mangal Pro" panose="00000500000000000000" pitchFamily="2" charset="0"/>
                  <a:ea typeface="Source Serif 4" pitchFamily="34" charset="-122"/>
                  <a:cs typeface="Mangal Pro" panose="00000500000000000000" pitchFamily="2" charset="0"/>
                </a:rPr>
                <a:t>The school will put additional phonics support in place straight away.</a:t>
              </a:r>
              <a:endParaRPr lang="en-US" sz="2300" dirty="0">
                <a:latin typeface="Mangal Pro" panose="00000500000000000000" pitchFamily="2" charset="0"/>
                <a:cs typeface="Mangal Pro" panose="00000500000000000000" pitchFamily="2" charset="0"/>
              </a:endParaRPr>
            </a:p>
          </p:txBody>
        </p:sp>
        <p:sp>
          <p:nvSpPr>
            <p:cNvPr id="11" name="Shape 8"/>
            <p:cNvSpPr/>
            <p:nvPr/>
          </p:nvSpPr>
          <p:spPr>
            <a:xfrm>
              <a:off x="5258038" y="6417588"/>
              <a:ext cx="414576" cy="414576"/>
            </a:xfrm>
            <a:prstGeom prst="roundRect">
              <a:avLst>
                <a:gd name="adj" fmla="val 6668"/>
              </a:avLst>
            </a:prstGeom>
            <a:solidFill>
              <a:srgbClr val="F9F7F7"/>
            </a:solidFill>
            <a:ln/>
          </p:spPr>
          <p:txBody>
            <a:bodyPr/>
            <a:lstStyle/>
            <a:p>
              <a:endParaRPr lang="en-GB">
                <a:latin typeface="Mangal Pro" panose="00000500000000000000" pitchFamily="2" charset="0"/>
                <a:cs typeface="Mangal Pro" panose="00000500000000000000" pitchFamily="2" charset="0"/>
              </a:endParaRPr>
            </a:p>
          </p:txBody>
        </p:sp>
        <p:sp>
          <p:nvSpPr>
            <p:cNvPr id="12" name="Text 9"/>
            <p:cNvSpPr/>
            <p:nvPr/>
          </p:nvSpPr>
          <p:spPr>
            <a:xfrm>
              <a:off x="5327154" y="6452116"/>
              <a:ext cx="276344" cy="345519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ctr">
                <a:lnSpc>
                  <a:spcPts val="2150"/>
                </a:lnSpc>
                <a:buNone/>
              </a:pPr>
              <a:r>
                <a:rPr lang="en-US" sz="2150" dirty="0">
                  <a:solidFill>
                    <a:srgbClr val="504C49"/>
                  </a:solidFill>
                  <a:latin typeface="Mangal Pro" panose="00000500000000000000" pitchFamily="2" charset="0"/>
                  <a:ea typeface="Platypi Medium" pitchFamily="34" charset="-122"/>
                  <a:cs typeface="Mangal Pro" panose="00000500000000000000" pitchFamily="2" charset="0"/>
                </a:rPr>
                <a:t>2</a:t>
              </a:r>
              <a:endParaRPr lang="en-US" sz="2150" dirty="0">
                <a:latin typeface="Mangal Pro" panose="00000500000000000000" pitchFamily="2" charset="0"/>
                <a:cs typeface="Mangal Pro" panose="00000500000000000000" pitchFamily="2" charset="0"/>
              </a:endParaRPr>
            </a:p>
          </p:txBody>
        </p:sp>
        <p:sp>
          <p:nvSpPr>
            <p:cNvPr id="13" name="Text 10"/>
            <p:cNvSpPr/>
            <p:nvPr/>
          </p:nvSpPr>
          <p:spPr>
            <a:xfrm>
              <a:off x="5822275" y="6480929"/>
              <a:ext cx="2303621" cy="287893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ts val="2250"/>
                </a:lnSpc>
                <a:buNone/>
              </a:pPr>
              <a:r>
                <a:rPr lang="en-US" sz="2500" b="1" dirty="0">
                  <a:solidFill>
                    <a:srgbClr val="504C49"/>
                  </a:solidFill>
                  <a:latin typeface="Mangal Pro" panose="00000500000000000000" pitchFamily="2" charset="0"/>
                  <a:ea typeface="Platypi Medium" pitchFamily="34" charset="-122"/>
                  <a:cs typeface="Mangal Pro" panose="00000500000000000000" pitchFamily="2" charset="0"/>
                </a:rPr>
                <a:t>Retake in Year 2</a:t>
              </a:r>
              <a:endParaRPr lang="en-US" sz="2500" b="1" dirty="0">
                <a:latin typeface="Mangal Pro" panose="00000500000000000000" pitchFamily="2" charset="0"/>
                <a:cs typeface="Mangal Pro" panose="00000500000000000000" pitchFamily="2" charset="0"/>
              </a:endParaRPr>
            </a:p>
          </p:txBody>
        </p:sp>
        <p:sp>
          <p:nvSpPr>
            <p:cNvPr id="14" name="Text 11"/>
            <p:cNvSpPr/>
            <p:nvPr/>
          </p:nvSpPr>
          <p:spPr>
            <a:xfrm>
              <a:off x="5822275" y="6858595"/>
              <a:ext cx="3549848" cy="53435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l">
                <a:buNone/>
              </a:pPr>
              <a:r>
                <a:rPr lang="en-US" sz="2300" dirty="0">
                  <a:solidFill>
                    <a:srgbClr val="504C49"/>
                  </a:solidFill>
                  <a:latin typeface="Mangal Pro" panose="00000500000000000000" pitchFamily="2" charset="0"/>
                  <a:ea typeface="Source Serif 4" pitchFamily="34" charset="-122"/>
                  <a:cs typeface="Mangal Pro" panose="00000500000000000000" pitchFamily="2" charset="0"/>
                </a:rPr>
                <a:t>Children will have the opportunity to retake the check the following year.</a:t>
              </a:r>
              <a:endParaRPr lang="en-US" sz="2300" dirty="0">
                <a:latin typeface="Mangal Pro" panose="00000500000000000000" pitchFamily="2" charset="0"/>
                <a:cs typeface="Mangal Pro" panose="00000500000000000000" pitchFamily="2" charset="0"/>
              </a:endParaRPr>
            </a:p>
          </p:txBody>
        </p:sp>
        <p:sp>
          <p:nvSpPr>
            <p:cNvPr id="15" name="Shape 12"/>
            <p:cNvSpPr/>
            <p:nvPr/>
          </p:nvSpPr>
          <p:spPr>
            <a:xfrm>
              <a:off x="9559290" y="6417588"/>
              <a:ext cx="414576" cy="414576"/>
            </a:xfrm>
            <a:prstGeom prst="roundRect">
              <a:avLst>
                <a:gd name="adj" fmla="val 6668"/>
              </a:avLst>
            </a:prstGeom>
            <a:solidFill>
              <a:srgbClr val="F9F7F7"/>
            </a:solidFill>
            <a:ln/>
          </p:spPr>
          <p:txBody>
            <a:bodyPr/>
            <a:lstStyle/>
            <a:p>
              <a:endParaRPr lang="en-GB">
                <a:latin typeface="Mangal Pro" panose="00000500000000000000" pitchFamily="2" charset="0"/>
                <a:cs typeface="Mangal Pro" panose="00000500000000000000" pitchFamily="2" charset="0"/>
              </a:endParaRPr>
            </a:p>
          </p:txBody>
        </p:sp>
        <p:sp>
          <p:nvSpPr>
            <p:cNvPr id="16" name="Text 13"/>
            <p:cNvSpPr/>
            <p:nvPr/>
          </p:nvSpPr>
          <p:spPr>
            <a:xfrm>
              <a:off x="9628406" y="6452116"/>
              <a:ext cx="276344" cy="345519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ctr">
                <a:lnSpc>
                  <a:spcPts val="2150"/>
                </a:lnSpc>
                <a:buNone/>
              </a:pPr>
              <a:r>
                <a:rPr lang="en-US" sz="2150" dirty="0">
                  <a:solidFill>
                    <a:srgbClr val="504C49"/>
                  </a:solidFill>
                  <a:latin typeface="Mangal Pro" panose="00000500000000000000" pitchFamily="2" charset="0"/>
                  <a:ea typeface="Platypi Medium" pitchFamily="34" charset="-122"/>
                  <a:cs typeface="Mangal Pro" panose="00000500000000000000" pitchFamily="2" charset="0"/>
                </a:rPr>
                <a:t>3</a:t>
              </a:r>
              <a:endParaRPr lang="en-US" sz="2150" dirty="0">
                <a:latin typeface="Mangal Pro" panose="00000500000000000000" pitchFamily="2" charset="0"/>
                <a:cs typeface="Mangal Pro" panose="00000500000000000000" pitchFamily="2" charset="0"/>
              </a:endParaRPr>
            </a:p>
          </p:txBody>
        </p:sp>
        <p:sp>
          <p:nvSpPr>
            <p:cNvPr id="17" name="Text 14"/>
            <p:cNvSpPr/>
            <p:nvPr/>
          </p:nvSpPr>
          <p:spPr>
            <a:xfrm>
              <a:off x="10123527" y="6480929"/>
              <a:ext cx="2328743" cy="287893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ts val="2250"/>
                </a:lnSpc>
                <a:buNone/>
              </a:pPr>
              <a:r>
                <a:rPr lang="en-US" sz="2500" b="1" dirty="0">
                  <a:solidFill>
                    <a:srgbClr val="504C49"/>
                  </a:solidFill>
                  <a:latin typeface="Mangal Pro" panose="00000500000000000000" pitchFamily="2" charset="0"/>
                  <a:ea typeface="Platypi Medium" pitchFamily="34" charset="-122"/>
                  <a:cs typeface="Mangal Pro" panose="00000500000000000000" pitchFamily="2" charset="0"/>
                </a:rPr>
                <a:t>No Child Left Behind</a:t>
              </a:r>
              <a:endParaRPr lang="en-US" sz="2500" b="1" dirty="0">
                <a:latin typeface="Mangal Pro" panose="00000500000000000000" pitchFamily="2" charset="0"/>
                <a:cs typeface="Mangal Pro" panose="00000500000000000000" pitchFamily="2" charset="0"/>
              </a:endParaRPr>
            </a:p>
          </p:txBody>
        </p:sp>
        <p:sp>
          <p:nvSpPr>
            <p:cNvPr id="18" name="Text 15"/>
            <p:cNvSpPr/>
            <p:nvPr/>
          </p:nvSpPr>
          <p:spPr>
            <a:xfrm>
              <a:off x="10123527" y="6858595"/>
              <a:ext cx="3549729" cy="80152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l">
                <a:buNone/>
              </a:pPr>
              <a:r>
                <a:rPr lang="en-US" sz="2300" dirty="0">
                  <a:solidFill>
                    <a:srgbClr val="504C49"/>
                  </a:solidFill>
                  <a:latin typeface="Mangal Pro" panose="00000500000000000000" pitchFamily="2" charset="0"/>
                  <a:ea typeface="Source Serif 4" pitchFamily="34" charset="-122"/>
                  <a:cs typeface="Mangal Pro" panose="00000500000000000000" pitchFamily="2" charset="0"/>
                </a:rPr>
                <a:t>The aim is to catch any gaps early, before they affect wider reading progress.</a:t>
              </a:r>
              <a:endParaRPr lang="en-US" sz="2300" dirty="0">
                <a:latin typeface="Mangal Pro" panose="00000500000000000000" pitchFamily="2" charset="0"/>
                <a:cs typeface="Mangal Pro" panose="00000500000000000000" pitchFamily="2" charset="0"/>
              </a:endParaRPr>
            </a:p>
          </p:txBody>
        </p:sp>
      </p:grp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2A5F589-7785-8558-DFAF-7C8349ECA950}"/>
              </a:ext>
            </a:extLst>
          </p:cNvPr>
          <p:cNvSpPr/>
          <p:nvPr/>
        </p:nvSpPr>
        <p:spPr>
          <a:xfrm>
            <a:off x="12676622" y="7662041"/>
            <a:ext cx="1881352" cy="502382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pic>
        <p:nvPicPr>
          <p:cNvPr id="21" name="Slide 6">
            <a:hlinkClick r:id="" action="ppaction://media"/>
            <a:extLst>
              <a:ext uri="{FF2B5EF4-FFF2-40B4-BE49-F238E27FC236}">
                <a16:creationId xmlns:a16="http://schemas.microsoft.com/office/drawing/2014/main" id="{1D71628C-86B1-4450-06BA-7D74BD3E94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601903" y="4112618"/>
            <a:ext cx="1660634" cy="16606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049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93790" y="454348"/>
            <a:ext cx="1497449" cy="426244"/>
          </a:xfrm>
          <a:prstGeom prst="roundRect">
            <a:avLst>
              <a:gd name="adj" fmla="val 6386"/>
            </a:avLst>
          </a:prstGeom>
          <a:solidFill>
            <a:srgbClr val="F3E3D8"/>
          </a:solidFill>
          <a:ln/>
        </p:spPr>
        <p:txBody>
          <a:bodyPr/>
          <a:lstStyle/>
          <a:p>
            <a:endParaRPr lang="en-GB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929878" y="553045"/>
            <a:ext cx="1225272" cy="290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504C49"/>
                </a:solidFill>
                <a:latin typeface="Mangal Pro" panose="00000500000000000000" pitchFamily="2" charset="0"/>
                <a:ea typeface="Source Serif 4" pitchFamily="34" charset="-122"/>
                <a:cs typeface="Mangal Pro" panose="00000500000000000000" pitchFamily="2" charset="0"/>
              </a:rPr>
              <a:t>FOR PARENTS</a:t>
            </a:r>
            <a:endParaRPr lang="en-US" sz="1400" dirty="0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793790" y="1555313"/>
            <a:ext cx="944641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01B18"/>
                </a:solidFill>
                <a:latin typeface="Mangal Pro" panose="00000500000000000000" pitchFamily="2" charset="0"/>
                <a:ea typeface="Platypi Medium" pitchFamily="34" charset="-122"/>
                <a:cs typeface="Mangal Pro" panose="00000500000000000000" pitchFamily="2" charset="0"/>
              </a:rPr>
              <a:t>How Can You Support Your Child?</a:t>
            </a:r>
            <a:endParaRPr lang="en-US" sz="4450" dirty="0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3790" y="2604254"/>
            <a:ext cx="566976" cy="56697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93790" y="345471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04C49"/>
                </a:solidFill>
                <a:latin typeface="Mangal Pro" panose="00000500000000000000" pitchFamily="2" charset="0"/>
                <a:ea typeface="Platypi Medium" pitchFamily="34" charset="-122"/>
                <a:cs typeface="Mangal Pro" panose="00000500000000000000" pitchFamily="2" charset="0"/>
              </a:rPr>
              <a:t>Read Together</a:t>
            </a:r>
            <a:endParaRPr lang="en-US" sz="2200" dirty="0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793790" y="3945136"/>
            <a:ext cx="6379607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04C49"/>
                </a:solidFill>
                <a:latin typeface="Mangal Pro" panose="00000500000000000000" pitchFamily="2" charset="0"/>
                <a:ea typeface="Source Serif 4" pitchFamily="34" charset="-122"/>
                <a:cs typeface="Mangal Pro" panose="00000500000000000000" pitchFamily="2" charset="0"/>
              </a:rPr>
              <a:t>Share books regularly — making reading enjoyable is the single greatest gift you can give.</a:t>
            </a:r>
            <a:endParaRPr lang="en-US" sz="1750" dirty="0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sp>
        <p:nvSpPr>
          <p:cNvPr id="9" name="Text 5"/>
          <p:cNvSpPr/>
          <p:nvPr/>
        </p:nvSpPr>
        <p:spPr>
          <a:xfrm>
            <a:off x="7456884" y="345471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04C49"/>
                </a:solidFill>
                <a:latin typeface="Mangal Pro" panose="00000500000000000000" pitchFamily="2" charset="0"/>
                <a:ea typeface="Platypi Medium" pitchFamily="34" charset="-122"/>
                <a:cs typeface="Mangal Pro" panose="00000500000000000000" pitchFamily="2" charset="0"/>
              </a:rPr>
              <a:t>Sound it Out</a:t>
            </a:r>
            <a:endParaRPr lang="en-US" sz="2200" dirty="0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7456884" y="3945136"/>
            <a:ext cx="637972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04C49"/>
                </a:solidFill>
                <a:latin typeface="Mangal Pro" panose="00000500000000000000" pitchFamily="2" charset="0"/>
                <a:ea typeface="Source Serif 4" pitchFamily="34" charset="-122"/>
                <a:cs typeface="Mangal Pro" panose="00000500000000000000" pitchFamily="2" charset="0"/>
              </a:rPr>
              <a:t>Encourage your child to blend sounds in unfamiliar words rather than guessing from pictures.</a:t>
            </a:r>
            <a:endParaRPr lang="en-US" sz="1750" dirty="0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3790" y="5124569"/>
            <a:ext cx="566976" cy="566976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793790" y="597503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04C49"/>
                </a:solidFill>
                <a:latin typeface="Mangal Pro" panose="00000500000000000000" pitchFamily="2" charset="0"/>
                <a:ea typeface="Platypi Medium" pitchFamily="34" charset="-122"/>
                <a:cs typeface="Mangal Pro" panose="00000500000000000000" pitchFamily="2" charset="0"/>
              </a:rPr>
              <a:t>Talk About Words</a:t>
            </a:r>
            <a:endParaRPr lang="en-US" sz="2200" dirty="0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sp>
        <p:nvSpPr>
          <p:cNvPr id="13" name="Text 8"/>
          <p:cNvSpPr/>
          <p:nvPr/>
        </p:nvSpPr>
        <p:spPr>
          <a:xfrm>
            <a:off x="793790" y="6465451"/>
            <a:ext cx="6379607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04C49"/>
                </a:solidFill>
                <a:latin typeface="Mangal Pro" panose="00000500000000000000" pitchFamily="2" charset="0"/>
                <a:ea typeface="Source Serif 4" pitchFamily="34" charset="-122"/>
                <a:cs typeface="Mangal Pro" panose="00000500000000000000" pitchFamily="2" charset="0"/>
              </a:rPr>
              <a:t>Discuss the meaning of new words you encounter — vocabulary and decoding go hand in hand.</a:t>
            </a:r>
            <a:endParaRPr lang="en-US" sz="1750" dirty="0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56884" y="5124569"/>
            <a:ext cx="566976" cy="566976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7456884" y="597503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04C49"/>
                </a:solidFill>
                <a:latin typeface="Mangal Pro" panose="00000500000000000000" pitchFamily="2" charset="0"/>
                <a:ea typeface="Platypi Medium" pitchFamily="34" charset="-122"/>
                <a:cs typeface="Mangal Pro" panose="00000500000000000000" pitchFamily="2" charset="0"/>
              </a:rPr>
              <a:t>Ask the Teacher</a:t>
            </a:r>
            <a:endParaRPr lang="en-US" sz="2200" dirty="0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sp>
        <p:nvSpPr>
          <p:cNvPr id="16" name="Text 10"/>
          <p:cNvSpPr/>
          <p:nvPr/>
        </p:nvSpPr>
        <p:spPr>
          <a:xfrm>
            <a:off x="7456884" y="6465451"/>
            <a:ext cx="637972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04C49"/>
                </a:solidFill>
                <a:latin typeface="Mangal Pro" panose="00000500000000000000" pitchFamily="2" charset="0"/>
                <a:ea typeface="Source Serif 4" pitchFamily="34" charset="-122"/>
                <a:cs typeface="Mangal Pro" panose="00000500000000000000" pitchFamily="2" charset="0"/>
              </a:rPr>
              <a:t>If you need any advice or if you have any concerns, please get in touch. I am happy to help in any way I can. </a:t>
            </a:r>
            <a:endParaRPr lang="en-US" sz="1750" dirty="0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5FC01A1-B6C1-F408-CFC9-9C0251B630BE}"/>
              </a:ext>
            </a:extLst>
          </p:cNvPr>
          <p:cNvSpPr/>
          <p:nvPr/>
        </p:nvSpPr>
        <p:spPr>
          <a:xfrm>
            <a:off x="12676622" y="7662041"/>
            <a:ext cx="1881352" cy="502382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91EC437-F241-6E76-FCE8-C0CDE01BCBB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59338" y="2604254"/>
            <a:ext cx="1007815" cy="708778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0" name="Slide 7">
            <a:hlinkClick r:id="" action="ppaction://media"/>
            <a:extLst>
              <a:ext uri="{FF2B5EF4-FFF2-40B4-BE49-F238E27FC236}">
                <a16:creationId xmlns:a16="http://schemas.microsoft.com/office/drawing/2014/main" id="{EC9D9391-A16D-93CC-4EF9-B46F2DEE39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756821" y="143012"/>
            <a:ext cx="1400613" cy="14006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643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50081" y="480298"/>
            <a:ext cx="1064300" cy="441484"/>
          </a:xfrm>
          <a:prstGeom prst="roundRect">
            <a:avLst>
              <a:gd name="adj" fmla="val 6165"/>
            </a:avLst>
          </a:prstGeom>
          <a:noFill/>
          <a:ln w="7620">
            <a:solidFill>
              <a:srgbClr val="3E2513"/>
            </a:solidFill>
            <a:prstDash val="solid"/>
          </a:ln>
        </p:spPr>
        <p:txBody>
          <a:bodyPr/>
          <a:lstStyle/>
          <a:p>
            <a:endParaRPr lang="en-GB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793790" y="555903"/>
            <a:ext cx="776883" cy="290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3E2513"/>
                </a:solidFill>
                <a:latin typeface="Mangal Pro" panose="00000500000000000000" pitchFamily="2" charset="0"/>
                <a:ea typeface="Source Serif 4" pitchFamily="34" charset="-122"/>
                <a:cs typeface="Mangal Pro" panose="00000500000000000000" pitchFamily="2" charset="0"/>
              </a:rPr>
              <a:t>RESULTS</a:t>
            </a:r>
            <a:endParaRPr lang="en-US" sz="1400" dirty="0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793790" y="1535548"/>
            <a:ext cx="745402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6000" dirty="0">
                <a:solidFill>
                  <a:srgbClr val="201B18"/>
                </a:solidFill>
                <a:latin typeface="Mangal Pro" panose="00000500000000000000" pitchFamily="2" charset="0"/>
                <a:ea typeface="Platypi Medium" pitchFamily="34" charset="-122"/>
                <a:cs typeface="Mangal Pro" panose="00000500000000000000" pitchFamily="2" charset="0"/>
              </a:rPr>
              <a:t>How Are the Results Used?</a:t>
            </a:r>
            <a:endParaRPr lang="en-US" sz="6000" dirty="0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6844593" y="2617947"/>
            <a:ext cx="6992017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dirty="0">
                <a:solidFill>
                  <a:srgbClr val="504C49"/>
                </a:solidFill>
                <a:latin typeface="Mangal Pro" panose="00000500000000000000" pitchFamily="2" charset="0"/>
                <a:ea typeface="Source Serif 4" pitchFamily="34" charset="-122"/>
                <a:cs typeface="Mangal Pro" panose="00000500000000000000" pitchFamily="2" charset="0"/>
              </a:rPr>
              <a:t>Results are a </a:t>
            </a:r>
            <a:r>
              <a:rPr lang="en-US" sz="3000" b="1" dirty="0">
                <a:solidFill>
                  <a:srgbClr val="504C49"/>
                </a:solidFill>
                <a:latin typeface="Mangal Pro" panose="00000500000000000000" pitchFamily="2" charset="0"/>
                <a:ea typeface="Source Serif 4" pitchFamily="34" charset="-122"/>
                <a:cs typeface="Mangal Pro" panose="00000500000000000000" pitchFamily="2" charset="0"/>
              </a:rPr>
              <a:t>professional tool for teachers</a:t>
            </a:r>
            <a:r>
              <a:rPr lang="en-US" sz="3000" dirty="0">
                <a:solidFill>
                  <a:srgbClr val="504C49"/>
                </a:solidFill>
                <a:latin typeface="Mangal Pro" panose="00000500000000000000" pitchFamily="2" charset="0"/>
                <a:ea typeface="Source Serif 4" pitchFamily="34" charset="-122"/>
                <a:cs typeface="Mangal Pro" panose="00000500000000000000" pitchFamily="2" charset="0"/>
              </a:rPr>
              <a:t>, not a judgement of your child. We will use them to make practical decisions about support and resourcing moving forward.</a:t>
            </a:r>
            <a:endParaRPr lang="en-US" sz="3000" dirty="0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6844593" y="5530742"/>
            <a:ext cx="6992017" cy="1689616"/>
          </a:xfrm>
          <a:prstGeom prst="roundRect">
            <a:avLst>
              <a:gd name="adj" fmla="val 2014"/>
            </a:avLst>
          </a:prstGeom>
          <a:solidFill>
            <a:schemeClr val="accent1">
              <a:lumMod val="20000"/>
              <a:lumOff val="80000"/>
            </a:schemeClr>
          </a:solidFill>
          <a:ln/>
        </p:spPr>
        <p:txBody>
          <a:bodyPr/>
          <a:lstStyle/>
          <a:p>
            <a:endParaRPr lang="en-GB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4872" y="5605808"/>
            <a:ext cx="541991" cy="43363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7488821" y="5808138"/>
            <a:ext cx="614615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500" dirty="0">
                <a:solidFill>
                  <a:srgbClr val="000000"/>
                </a:solidFill>
                <a:latin typeface="Mangal Pro" panose="00000500000000000000" pitchFamily="2" charset="0"/>
                <a:ea typeface="Source Serif 4" pitchFamily="34" charset="-122"/>
                <a:cs typeface="Mangal Pro" panose="00000500000000000000" pitchFamily="2" charset="0"/>
              </a:rPr>
              <a:t>You will always be informed of your child's individual result and what it means for their next steps.</a:t>
            </a:r>
            <a:endParaRPr lang="en-US" sz="2500" dirty="0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F4780B4-F814-C3D3-EC19-52D6886B2043}"/>
              </a:ext>
            </a:extLst>
          </p:cNvPr>
          <p:cNvSpPr/>
          <p:nvPr/>
        </p:nvSpPr>
        <p:spPr>
          <a:xfrm>
            <a:off x="12676622" y="7662041"/>
            <a:ext cx="1881352" cy="502382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4804FD0-B381-5026-EF8D-157587C3B4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7847" y="3045321"/>
            <a:ext cx="6134632" cy="3330229"/>
          </a:xfrm>
          <a:prstGeom prst="rect">
            <a:avLst/>
          </a:prstGeom>
        </p:spPr>
      </p:pic>
      <p:pic>
        <p:nvPicPr>
          <p:cNvPr id="13" name="Slide 8">
            <a:hlinkClick r:id="" action="ppaction://media"/>
            <a:extLst>
              <a:ext uri="{FF2B5EF4-FFF2-40B4-BE49-F238E27FC236}">
                <a16:creationId xmlns:a16="http://schemas.microsoft.com/office/drawing/2014/main" id="{BFC0DC29-7709-13C4-5F8D-302D5FAC6A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432940" y="343048"/>
            <a:ext cx="1403670" cy="14036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7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69023" y="259198"/>
            <a:ext cx="7605951" cy="1373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400"/>
              </a:lnSpc>
              <a:buNone/>
            </a:pPr>
            <a:r>
              <a:rPr lang="en-US" sz="4300" b="1" dirty="0">
                <a:solidFill>
                  <a:srgbClr val="201B18"/>
                </a:solidFill>
                <a:latin typeface="Mangal Pro" panose="00000500000000000000" pitchFamily="2" charset="0"/>
                <a:ea typeface="Platypi Medium" pitchFamily="34" charset="-122"/>
                <a:cs typeface="Mangal Pro" panose="00000500000000000000" pitchFamily="2" charset="0"/>
              </a:rPr>
              <a:t>A Positive Step for Reading Success</a:t>
            </a:r>
            <a:endParaRPr lang="en-US" sz="4300" b="1" dirty="0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sp>
        <p:nvSpPr>
          <p:cNvPr id="6" name="Text 2"/>
          <p:cNvSpPr/>
          <p:nvPr/>
        </p:nvSpPr>
        <p:spPr>
          <a:xfrm>
            <a:off x="769024" y="1667102"/>
            <a:ext cx="7605951" cy="13844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500" dirty="0">
                <a:solidFill>
                  <a:srgbClr val="504C49"/>
                </a:solidFill>
                <a:latin typeface="Mangal Pro" panose="00000500000000000000" pitchFamily="2" charset="0"/>
                <a:ea typeface="Source Serif 4" pitchFamily="34" charset="-122"/>
                <a:cs typeface="Mangal Pro" panose="00000500000000000000" pitchFamily="2" charset="0"/>
              </a:rPr>
              <a:t>The Phonics Screening Check is a </a:t>
            </a:r>
            <a:r>
              <a:rPr lang="en-US" sz="2500" b="1" dirty="0">
                <a:solidFill>
                  <a:srgbClr val="3E2513"/>
                </a:solidFill>
                <a:latin typeface="Mangal Pro" panose="00000500000000000000" pitchFamily="2" charset="0"/>
                <a:ea typeface="Source Serif 4" pitchFamily="34" charset="-122"/>
                <a:cs typeface="Mangal Pro" panose="00000500000000000000" pitchFamily="2" charset="0"/>
              </a:rPr>
              <a:t>supportive, low-pressure assessment</a:t>
            </a:r>
            <a:r>
              <a:rPr lang="en-US" sz="2500" dirty="0">
                <a:solidFill>
                  <a:srgbClr val="504C49"/>
                </a:solidFill>
                <a:latin typeface="Mangal Pro" panose="00000500000000000000" pitchFamily="2" charset="0"/>
                <a:ea typeface="Source Serif 4" pitchFamily="34" charset="-122"/>
                <a:cs typeface="Mangal Pro" panose="00000500000000000000" pitchFamily="2" charset="0"/>
              </a:rPr>
              <a:t> designed to help every child thrive. With your encouragement at home and expert guidance from school, your child has everything they need to build a lifelong love of reading.</a:t>
            </a:r>
            <a:endParaRPr lang="en-US" sz="2500" dirty="0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sp>
        <p:nvSpPr>
          <p:cNvPr id="7" name="Shape 3"/>
          <p:cNvSpPr/>
          <p:nvPr/>
        </p:nvSpPr>
        <p:spPr>
          <a:xfrm>
            <a:off x="769025" y="3997404"/>
            <a:ext cx="7605951" cy="3551039"/>
          </a:xfrm>
          <a:prstGeom prst="roundRect">
            <a:avLst>
              <a:gd name="adj" fmla="val 928"/>
            </a:avLst>
          </a:prstGeom>
          <a:solidFill>
            <a:srgbClr val="F9F7F7"/>
          </a:solidFill>
          <a:ln/>
        </p:spPr>
        <p:txBody>
          <a:bodyPr/>
          <a:lstStyle/>
          <a:p>
            <a:endParaRPr lang="en-GB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sp>
        <p:nvSpPr>
          <p:cNvPr id="8" name="Shape 4"/>
          <p:cNvSpPr/>
          <p:nvPr/>
        </p:nvSpPr>
        <p:spPr>
          <a:xfrm>
            <a:off x="769025" y="3997404"/>
            <a:ext cx="3802975" cy="1948577"/>
          </a:xfrm>
          <a:prstGeom prst="roundRect">
            <a:avLst>
              <a:gd name="adj" fmla="val 1692"/>
            </a:avLst>
          </a:prstGeom>
          <a:solidFill>
            <a:srgbClr val="F9F7F7"/>
          </a:solidFill>
          <a:ln/>
        </p:spPr>
        <p:txBody>
          <a:bodyPr/>
          <a:lstStyle/>
          <a:p>
            <a:endParaRPr lang="en-GB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sp>
        <p:nvSpPr>
          <p:cNvPr id="9" name="Text 5"/>
          <p:cNvSpPr/>
          <p:nvPr/>
        </p:nvSpPr>
        <p:spPr>
          <a:xfrm>
            <a:off x="988695" y="4217075"/>
            <a:ext cx="2746653" cy="343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500" b="1" dirty="0">
                <a:solidFill>
                  <a:srgbClr val="504C49"/>
                </a:solidFill>
                <a:latin typeface="Mangal Pro" panose="00000500000000000000" pitchFamily="2" charset="0"/>
                <a:ea typeface="Platypi Medium" pitchFamily="34" charset="-122"/>
                <a:cs typeface="Mangal Pro" panose="00000500000000000000" pitchFamily="2" charset="0"/>
              </a:rPr>
              <a:t>Strong Foundations</a:t>
            </a:r>
            <a:endParaRPr lang="en-US" sz="2500" b="1" dirty="0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988695" y="4687967"/>
            <a:ext cx="3363635" cy="10383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300" dirty="0">
                <a:solidFill>
                  <a:srgbClr val="504C49"/>
                </a:solidFill>
                <a:latin typeface="Mangal Pro" panose="00000500000000000000" pitchFamily="2" charset="0"/>
                <a:ea typeface="Source Serif 4" pitchFamily="34" charset="-122"/>
                <a:cs typeface="Mangal Pro" panose="00000500000000000000" pitchFamily="2" charset="0"/>
              </a:rPr>
              <a:t>Phonics gives children the tools to decode any word they encounter.</a:t>
            </a:r>
            <a:endParaRPr lang="en-US" sz="2300" dirty="0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sp>
        <p:nvSpPr>
          <p:cNvPr id="11" name="Shape 7"/>
          <p:cNvSpPr/>
          <p:nvPr/>
        </p:nvSpPr>
        <p:spPr>
          <a:xfrm>
            <a:off x="4572000" y="3997404"/>
            <a:ext cx="3802975" cy="1948577"/>
          </a:xfrm>
          <a:prstGeom prst="rect">
            <a:avLst/>
          </a:prstGeom>
          <a:solidFill>
            <a:srgbClr val="F9F7F7"/>
          </a:solidFill>
          <a:ln/>
        </p:spPr>
        <p:txBody>
          <a:bodyPr/>
          <a:lstStyle/>
          <a:p>
            <a:endParaRPr lang="en-GB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sp>
        <p:nvSpPr>
          <p:cNvPr id="12" name="Shape 8"/>
          <p:cNvSpPr/>
          <p:nvPr/>
        </p:nvSpPr>
        <p:spPr>
          <a:xfrm>
            <a:off x="4572000" y="3997404"/>
            <a:ext cx="30480" cy="1948577"/>
          </a:xfrm>
          <a:prstGeom prst="roundRect">
            <a:avLst>
              <a:gd name="adj" fmla="val 108139"/>
            </a:avLst>
          </a:prstGeom>
          <a:solidFill>
            <a:srgbClr val="D8D4D4"/>
          </a:solidFill>
          <a:ln/>
        </p:spPr>
        <p:txBody>
          <a:bodyPr/>
          <a:lstStyle/>
          <a:p>
            <a:endParaRPr lang="en-GB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sp>
        <p:nvSpPr>
          <p:cNvPr id="13" name="Text 9"/>
          <p:cNvSpPr/>
          <p:nvPr/>
        </p:nvSpPr>
        <p:spPr>
          <a:xfrm>
            <a:off x="4791670" y="4217075"/>
            <a:ext cx="2746653" cy="343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500" b="1" dirty="0">
                <a:solidFill>
                  <a:srgbClr val="504C49"/>
                </a:solidFill>
                <a:latin typeface="Mangal Pro" panose="00000500000000000000" pitchFamily="2" charset="0"/>
                <a:ea typeface="Platypi Medium" pitchFamily="34" charset="-122"/>
                <a:cs typeface="Mangal Pro" panose="00000500000000000000" pitchFamily="2" charset="0"/>
              </a:rPr>
              <a:t>School Support</a:t>
            </a:r>
            <a:endParaRPr lang="en-US" sz="2500" b="1" dirty="0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sp>
        <p:nvSpPr>
          <p:cNvPr id="14" name="Text 10"/>
          <p:cNvSpPr/>
          <p:nvPr/>
        </p:nvSpPr>
        <p:spPr>
          <a:xfrm>
            <a:off x="4776430" y="4585084"/>
            <a:ext cx="3363635" cy="10383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300" dirty="0">
                <a:solidFill>
                  <a:srgbClr val="504C49"/>
                </a:solidFill>
                <a:latin typeface="Mangal Pro" panose="00000500000000000000" pitchFamily="2" charset="0"/>
                <a:ea typeface="Source Serif 4" pitchFamily="34" charset="-122"/>
                <a:cs typeface="Mangal Pro" panose="00000500000000000000" pitchFamily="2" charset="0"/>
              </a:rPr>
              <a:t>We use the assessment data to ensure your children have the skills they need.</a:t>
            </a:r>
            <a:endParaRPr lang="en-US" sz="2300" dirty="0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sp>
        <p:nvSpPr>
          <p:cNvPr id="15" name="Shape 11"/>
          <p:cNvSpPr/>
          <p:nvPr/>
        </p:nvSpPr>
        <p:spPr>
          <a:xfrm>
            <a:off x="769025" y="5945981"/>
            <a:ext cx="7605951" cy="1602462"/>
          </a:xfrm>
          <a:prstGeom prst="rect">
            <a:avLst/>
          </a:prstGeom>
          <a:solidFill>
            <a:srgbClr val="F9F7F7"/>
          </a:solidFill>
          <a:ln/>
        </p:spPr>
        <p:txBody>
          <a:bodyPr/>
          <a:lstStyle/>
          <a:p>
            <a:endParaRPr lang="en-GB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sp>
        <p:nvSpPr>
          <p:cNvPr id="16" name="Shape 12"/>
          <p:cNvSpPr/>
          <p:nvPr/>
        </p:nvSpPr>
        <p:spPr>
          <a:xfrm>
            <a:off x="769025" y="5945981"/>
            <a:ext cx="7605951" cy="30480"/>
          </a:xfrm>
          <a:prstGeom prst="roundRect">
            <a:avLst>
              <a:gd name="adj" fmla="val 108139"/>
            </a:avLst>
          </a:prstGeom>
          <a:solidFill>
            <a:srgbClr val="D8D4D4"/>
          </a:solidFill>
          <a:ln/>
        </p:spPr>
        <p:txBody>
          <a:bodyPr/>
          <a:lstStyle/>
          <a:p>
            <a:endParaRPr lang="en-GB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sp>
        <p:nvSpPr>
          <p:cNvPr id="17" name="Text 13"/>
          <p:cNvSpPr/>
          <p:nvPr/>
        </p:nvSpPr>
        <p:spPr>
          <a:xfrm>
            <a:off x="988695" y="6165652"/>
            <a:ext cx="2746653" cy="343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500" b="1" dirty="0">
                <a:solidFill>
                  <a:srgbClr val="504C49"/>
                </a:solidFill>
                <a:latin typeface="Mangal Pro" panose="00000500000000000000" pitchFamily="2" charset="0"/>
                <a:ea typeface="Platypi Medium" pitchFamily="34" charset="-122"/>
                <a:cs typeface="Mangal Pro" panose="00000500000000000000" pitchFamily="2" charset="0"/>
              </a:rPr>
              <a:t>Your Role</a:t>
            </a:r>
            <a:endParaRPr lang="en-US" sz="2500" b="1" dirty="0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sp>
        <p:nvSpPr>
          <p:cNvPr id="18" name="Text 14"/>
          <p:cNvSpPr/>
          <p:nvPr/>
        </p:nvSpPr>
        <p:spPr>
          <a:xfrm>
            <a:off x="988693" y="6523936"/>
            <a:ext cx="7166610" cy="6922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300" u="sng" dirty="0">
                <a:solidFill>
                  <a:srgbClr val="504C49"/>
                </a:solidFill>
                <a:latin typeface="Mangal Pro" panose="00000500000000000000" pitchFamily="2" charset="0"/>
                <a:ea typeface="Source Serif 4" pitchFamily="34" charset="-122"/>
                <a:cs typeface="Mangal Pro" panose="00000500000000000000" pitchFamily="2" charset="0"/>
              </a:rPr>
              <a:t>Listening to your child read at home</a:t>
            </a:r>
            <a:r>
              <a:rPr lang="en-US" sz="2300" dirty="0">
                <a:solidFill>
                  <a:srgbClr val="504C49"/>
                </a:solidFill>
                <a:latin typeface="Mangal Pro" panose="00000500000000000000" pitchFamily="2" charset="0"/>
                <a:ea typeface="Source Serif 4" pitchFamily="34" charset="-122"/>
                <a:cs typeface="Mangal Pro" panose="00000500000000000000" pitchFamily="2" charset="0"/>
              </a:rPr>
              <a:t>, with a little and often approach, </a:t>
            </a:r>
            <a:r>
              <a:rPr lang="en-US" sz="2300" u="sng" dirty="0">
                <a:solidFill>
                  <a:srgbClr val="504C49"/>
                </a:solidFill>
                <a:latin typeface="Mangal Pro" panose="00000500000000000000" pitchFamily="2" charset="0"/>
                <a:ea typeface="Source Serif 4" pitchFamily="34" charset="-122"/>
                <a:cs typeface="Mangal Pro" panose="00000500000000000000" pitchFamily="2" charset="0"/>
              </a:rPr>
              <a:t>is the most powerful thing you can do.</a:t>
            </a:r>
            <a:endParaRPr lang="en-US" sz="2300" u="sng" dirty="0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pic>
        <p:nvPicPr>
          <p:cNvPr id="2050" name="Picture 2" descr="'One in four children under four are not read to': Children's Books ...">
            <a:extLst>
              <a:ext uri="{FF2B5EF4-FFF2-40B4-BE49-F238E27FC236}">
                <a16:creationId xmlns:a16="http://schemas.microsoft.com/office/drawing/2014/main" id="{E7279F0F-C690-2022-C269-E06746A631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6051" y="2450454"/>
            <a:ext cx="5500264" cy="3093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204F73EC-3314-B5F6-9507-95DED2B74D57}"/>
              </a:ext>
            </a:extLst>
          </p:cNvPr>
          <p:cNvSpPr/>
          <p:nvPr/>
        </p:nvSpPr>
        <p:spPr>
          <a:xfrm>
            <a:off x="12676622" y="7662041"/>
            <a:ext cx="1881352" cy="502382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>
              <a:latin typeface="Mangal Pro" panose="00000500000000000000" pitchFamily="2" charset="0"/>
              <a:cs typeface="Mangal Pro" panose="00000500000000000000" pitchFamily="2" charset="0"/>
            </a:endParaRPr>
          </a:p>
        </p:txBody>
      </p:sp>
      <p:pic>
        <p:nvPicPr>
          <p:cNvPr id="21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3927564-1D64-9CAB-337C-A411D18A9E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676622" y="259198"/>
            <a:ext cx="1463675" cy="14636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473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7729044-46a1-47ef-8ad6-fd6d4ca22741">
      <Terms xmlns="http://schemas.microsoft.com/office/infopath/2007/PartnerControls"/>
    </lcf76f155ced4ddcb4097134ff3c332f>
    <TaxCatchAll xmlns="b362971c-1866-4d7f-95e5-72fab808058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3FA6030F356324DA2185132283D3F93" ma:contentTypeVersion="15" ma:contentTypeDescription="Create a new document." ma:contentTypeScope="" ma:versionID="fec4f76d1a78e4431bbd682c986dcce1">
  <xsd:schema xmlns:xsd="http://www.w3.org/2001/XMLSchema" xmlns:xs="http://www.w3.org/2001/XMLSchema" xmlns:p="http://schemas.microsoft.com/office/2006/metadata/properties" xmlns:ns2="17729044-46a1-47ef-8ad6-fd6d4ca22741" xmlns:ns3="b362971c-1866-4d7f-95e5-72fab8080585" targetNamespace="http://schemas.microsoft.com/office/2006/metadata/properties" ma:root="true" ma:fieldsID="322c39248a80300544899c3be847590c" ns2:_="" ns3:_="">
    <xsd:import namespace="17729044-46a1-47ef-8ad6-fd6d4ca22741"/>
    <xsd:import namespace="b362971c-1866-4d7f-95e5-72fab808058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729044-46a1-47ef-8ad6-fd6d4ca227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3c03004e-6679-4102-ac39-55c06a3e43d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62971c-1866-4d7f-95e5-72fab8080585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f72e8893-ec26-4074-b575-9f0e7810a711}" ma:internalName="TaxCatchAll" ma:showField="CatchAllData" ma:web="b362971c-1866-4d7f-95e5-72fab808058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53B35EE-892D-4CFA-94A9-8EB2603410C3}">
  <ds:schemaRefs>
    <ds:schemaRef ds:uri="http://schemas.microsoft.com/office/2006/documentManagement/types"/>
    <ds:schemaRef ds:uri="17729044-46a1-47ef-8ad6-fd6d4ca22741"/>
    <ds:schemaRef ds:uri="http://purl.org/dc/terms/"/>
    <ds:schemaRef ds:uri="http://www.w3.org/XML/1998/namespace"/>
    <ds:schemaRef ds:uri="http://purl.org/dc/dcmitype/"/>
    <ds:schemaRef ds:uri="b362971c-1866-4d7f-95e5-72fab8080585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3F269101-F1C4-4D5A-8706-8AC5B66F868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805649C-CB22-42D9-8232-C88B772FD083}"/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686</Words>
  <Application>Microsoft Office PowerPoint</Application>
  <PresentationFormat>Custom</PresentationFormat>
  <Paragraphs>72</Paragraphs>
  <Slides>9</Slides>
  <Notes>9</Notes>
  <HiddenSlides>0</HiddenSlides>
  <MMClips>9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Mangal Pro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Claire Parmley</dc:creator>
  <cp:lastModifiedBy>Claire Parmley</cp:lastModifiedBy>
  <cp:revision>3</cp:revision>
  <dcterms:created xsi:type="dcterms:W3CDTF">2026-04-18T12:24:27Z</dcterms:created>
  <dcterms:modified xsi:type="dcterms:W3CDTF">2026-04-24T11:25:24Z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0x01010033FA6030F356324DA2185132283D3F93</vt:lpwstr>
  </property>
  <property fmtid="{D5CDD505-2E9C-101B-9397-08002B2CF9AE}" pid="3" name="MediaServiceImageTags">
    <vt:lpwstr/>
  </property>
</Properties>
</file>